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61" r:id="rId3"/>
    <p:sldId id="343" r:id="rId4"/>
    <p:sldId id="330" r:id="rId5"/>
    <p:sldId id="357" r:id="rId6"/>
    <p:sldId id="361" r:id="rId7"/>
    <p:sldId id="380" r:id="rId8"/>
    <p:sldId id="331" r:id="rId9"/>
    <p:sldId id="346" r:id="rId10"/>
    <p:sldId id="358" r:id="rId11"/>
    <p:sldId id="373" r:id="rId12"/>
    <p:sldId id="374" r:id="rId13"/>
    <p:sldId id="375" r:id="rId14"/>
    <p:sldId id="376" r:id="rId15"/>
    <p:sldId id="377" r:id="rId16"/>
    <p:sldId id="378" r:id="rId17"/>
    <p:sldId id="381" r:id="rId18"/>
    <p:sldId id="356" r:id="rId19"/>
    <p:sldId id="387" r:id="rId20"/>
    <p:sldId id="359" r:id="rId21"/>
    <p:sldId id="348" r:id="rId22"/>
    <p:sldId id="382" r:id="rId23"/>
    <p:sldId id="384" r:id="rId24"/>
    <p:sldId id="352" r:id="rId25"/>
    <p:sldId id="360" r:id="rId26"/>
    <p:sldId id="385" r:id="rId27"/>
    <p:sldId id="362" r:id="rId28"/>
    <p:sldId id="363" r:id="rId29"/>
    <p:sldId id="364" r:id="rId30"/>
    <p:sldId id="365" r:id="rId31"/>
    <p:sldId id="366" r:id="rId32"/>
    <p:sldId id="367" r:id="rId33"/>
    <p:sldId id="388" r:id="rId34"/>
    <p:sldId id="368" r:id="rId35"/>
    <p:sldId id="370" r:id="rId36"/>
    <p:sldId id="379" r:id="rId37"/>
    <p:sldId id="339" r:id="rId38"/>
    <p:sldId id="355" r:id="rId39"/>
  </p:sldIdLst>
  <p:sldSz cx="12192000" cy="6858000"/>
  <p:notesSz cx="7104063" cy="10234613"/>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9BC1"/>
    <a:srgbClr val="C8C3DA"/>
    <a:srgbClr val="493883"/>
    <a:srgbClr val="F2F2F2"/>
    <a:srgbClr val="AFAFAF"/>
    <a:srgbClr val="413B39"/>
    <a:srgbClr val="D9D9D9"/>
    <a:srgbClr val="DCDEE0"/>
    <a:srgbClr val="616161"/>
    <a:srgbClr val="201A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77216" autoAdjust="0"/>
  </p:normalViewPr>
  <p:slideViewPr>
    <p:cSldViewPr snapToGrid="0" showGuides="1">
      <p:cViewPr>
        <p:scale>
          <a:sx n="100" d="100"/>
          <a:sy n="100" d="100"/>
        </p:scale>
        <p:origin x="1776" y="171"/>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ea typeface="微软雅黑 Light" panose="020B0502040204020203" pitchFamily="34" charset="-122"/>
              </a:defRPr>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ea typeface="微软雅黑 Light" panose="020B0502040204020203" pitchFamily="34" charset="-122"/>
              </a:defRPr>
            </a:lvl1pPr>
          </a:lstStyle>
          <a:p>
            <a:fld id="{915CA9C5-7EA0-4D9C-B9C0-3ECAE44BE918}" type="datetimeFigureOut">
              <a:rPr lang="zh-CN" altLang="en-US" smtClean="0"/>
              <a:pPr/>
              <a:t>2023/3/16</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ea typeface="微软雅黑 Light" panose="020B0502040204020203" pitchFamily="34" charset="-122"/>
              </a:defRPr>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ea typeface="微软雅黑 Light" panose="020B0502040204020203" pitchFamily="34" charset="-122"/>
              </a:defRPr>
            </a:lvl1pPr>
          </a:lstStyle>
          <a:p>
            <a:fld id="{72BB0AE3-27A2-456D-827B-E61280247223}" type="slidenum">
              <a:rPr lang="zh-CN" altLang="en-US" smtClean="0"/>
              <a:pPr/>
              <a:t>‹#›</a:t>
            </a:fld>
            <a:endParaRPr lang="zh-CN" altLang="en-US"/>
          </a:p>
        </p:txBody>
      </p:sp>
    </p:spTree>
    <p:extLst>
      <p:ext uri="{BB962C8B-B14F-4D97-AF65-F5344CB8AC3E}">
        <p14:creationId xmlns:p14="http://schemas.microsoft.com/office/powerpoint/2010/main" val="349211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Light" panose="020B0502040204020203" pitchFamily="34" charset="-122"/>
        <a:cs typeface="+mn-cs"/>
      </a:defRPr>
    </a:lvl1pPr>
    <a:lvl2pPr marL="457200" algn="l" defTabSz="914400" rtl="0" eaLnBrk="1" latinLnBrk="0" hangingPunct="1">
      <a:defRPr sz="1200" kern="1200">
        <a:solidFill>
          <a:schemeClr val="tx1"/>
        </a:solidFill>
        <a:latin typeface="+mn-lt"/>
        <a:ea typeface="微软雅黑 Light" panose="020B0502040204020203" pitchFamily="34" charset="-122"/>
        <a:cs typeface="+mn-cs"/>
      </a:defRPr>
    </a:lvl2pPr>
    <a:lvl3pPr marL="914400" algn="l" defTabSz="914400" rtl="0" eaLnBrk="1" latinLnBrk="0" hangingPunct="1">
      <a:defRPr sz="1200" kern="1200">
        <a:solidFill>
          <a:schemeClr val="tx1"/>
        </a:solidFill>
        <a:latin typeface="+mn-lt"/>
        <a:ea typeface="微软雅黑 Light" panose="020B0502040204020203" pitchFamily="34" charset="-122"/>
        <a:cs typeface="+mn-cs"/>
      </a:defRPr>
    </a:lvl3pPr>
    <a:lvl4pPr marL="1371600" algn="l" defTabSz="914400" rtl="0" eaLnBrk="1" latinLnBrk="0" hangingPunct="1">
      <a:defRPr sz="1200" kern="1200">
        <a:solidFill>
          <a:schemeClr val="tx1"/>
        </a:solidFill>
        <a:latin typeface="+mn-lt"/>
        <a:ea typeface="微软雅黑 Light" panose="020B0502040204020203" pitchFamily="34" charset="-122"/>
        <a:cs typeface="+mn-cs"/>
      </a:defRPr>
    </a:lvl4pPr>
    <a:lvl5pPr marL="1828800" algn="l" defTabSz="914400" rtl="0" eaLnBrk="1" latinLnBrk="0" hangingPunct="1">
      <a:defRPr sz="1200" kern="1200">
        <a:solidFill>
          <a:schemeClr val="tx1"/>
        </a:solidFill>
        <a:latin typeface="+mn-lt"/>
        <a:ea typeface="微软雅黑 Light" panose="020B0502040204020203"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1</a:t>
            </a:fld>
            <a:endParaRPr lang="zh-CN" altLang="en-US"/>
          </a:p>
        </p:txBody>
      </p:sp>
    </p:spTree>
    <p:extLst>
      <p:ext uri="{BB962C8B-B14F-4D97-AF65-F5344CB8AC3E}">
        <p14:creationId xmlns:p14="http://schemas.microsoft.com/office/powerpoint/2010/main" val="194537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10</a:t>
            </a:fld>
            <a:endParaRPr lang="zh-CN" altLang="en-US"/>
          </a:p>
        </p:txBody>
      </p:sp>
    </p:spTree>
    <p:extLst>
      <p:ext uri="{BB962C8B-B14F-4D97-AF65-F5344CB8AC3E}">
        <p14:creationId xmlns:p14="http://schemas.microsoft.com/office/powerpoint/2010/main" val="413495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11</a:t>
            </a:fld>
            <a:endParaRPr lang="zh-CN" altLang="en-US"/>
          </a:p>
        </p:txBody>
      </p:sp>
    </p:spTree>
    <p:extLst>
      <p:ext uri="{BB962C8B-B14F-4D97-AF65-F5344CB8AC3E}">
        <p14:creationId xmlns:p14="http://schemas.microsoft.com/office/powerpoint/2010/main" val="373844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12</a:t>
            </a:fld>
            <a:endParaRPr lang="zh-CN" altLang="en-US"/>
          </a:p>
        </p:txBody>
      </p:sp>
    </p:spTree>
    <p:extLst>
      <p:ext uri="{BB962C8B-B14F-4D97-AF65-F5344CB8AC3E}">
        <p14:creationId xmlns:p14="http://schemas.microsoft.com/office/powerpoint/2010/main" val="3301990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13</a:t>
            </a:fld>
            <a:endParaRPr lang="zh-CN" altLang="en-US"/>
          </a:p>
        </p:txBody>
      </p:sp>
    </p:spTree>
    <p:extLst>
      <p:ext uri="{BB962C8B-B14F-4D97-AF65-F5344CB8AC3E}">
        <p14:creationId xmlns:p14="http://schemas.microsoft.com/office/powerpoint/2010/main" val="2301907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14</a:t>
            </a:fld>
            <a:endParaRPr lang="zh-CN" altLang="en-US"/>
          </a:p>
        </p:txBody>
      </p:sp>
    </p:spTree>
    <p:extLst>
      <p:ext uri="{BB962C8B-B14F-4D97-AF65-F5344CB8AC3E}">
        <p14:creationId xmlns:p14="http://schemas.microsoft.com/office/powerpoint/2010/main" val="238237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15</a:t>
            </a:fld>
            <a:endParaRPr lang="zh-CN" altLang="en-US"/>
          </a:p>
        </p:txBody>
      </p:sp>
    </p:spTree>
    <p:extLst>
      <p:ext uri="{BB962C8B-B14F-4D97-AF65-F5344CB8AC3E}">
        <p14:creationId xmlns:p14="http://schemas.microsoft.com/office/powerpoint/2010/main" val="1358142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16</a:t>
            </a:fld>
            <a:endParaRPr lang="zh-CN" altLang="en-US"/>
          </a:p>
        </p:txBody>
      </p:sp>
    </p:spTree>
    <p:extLst>
      <p:ext uri="{BB962C8B-B14F-4D97-AF65-F5344CB8AC3E}">
        <p14:creationId xmlns:p14="http://schemas.microsoft.com/office/powerpoint/2010/main" val="1286696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17</a:t>
            </a:fld>
            <a:endParaRPr lang="zh-CN" altLang="en-US"/>
          </a:p>
        </p:txBody>
      </p:sp>
    </p:spTree>
    <p:extLst>
      <p:ext uri="{BB962C8B-B14F-4D97-AF65-F5344CB8AC3E}">
        <p14:creationId xmlns:p14="http://schemas.microsoft.com/office/powerpoint/2010/main" val="3874055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18</a:t>
            </a:fld>
            <a:endParaRPr lang="zh-CN" altLang="en-US"/>
          </a:p>
        </p:txBody>
      </p:sp>
    </p:spTree>
    <p:extLst>
      <p:ext uri="{BB962C8B-B14F-4D97-AF65-F5344CB8AC3E}">
        <p14:creationId xmlns:p14="http://schemas.microsoft.com/office/powerpoint/2010/main" val="3585357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19</a:t>
            </a:fld>
            <a:endParaRPr lang="zh-CN" altLang="en-US"/>
          </a:p>
        </p:txBody>
      </p:sp>
    </p:spTree>
    <p:extLst>
      <p:ext uri="{BB962C8B-B14F-4D97-AF65-F5344CB8AC3E}">
        <p14:creationId xmlns:p14="http://schemas.microsoft.com/office/powerpoint/2010/main" val="200263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2</a:t>
            </a:fld>
            <a:endParaRPr lang="zh-CN" altLang="en-US"/>
          </a:p>
        </p:txBody>
      </p:sp>
    </p:spTree>
    <p:extLst>
      <p:ext uri="{BB962C8B-B14F-4D97-AF65-F5344CB8AC3E}">
        <p14:creationId xmlns:p14="http://schemas.microsoft.com/office/powerpoint/2010/main" val="1021173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20</a:t>
            </a:fld>
            <a:endParaRPr lang="zh-CN" altLang="en-US"/>
          </a:p>
        </p:txBody>
      </p:sp>
    </p:spTree>
    <p:extLst>
      <p:ext uri="{BB962C8B-B14F-4D97-AF65-F5344CB8AC3E}">
        <p14:creationId xmlns:p14="http://schemas.microsoft.com/office/powerpoint/2010/main" val="662470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21</a:t>
            </a:fld>
            <a:endParaRPr lang="zh-CN" altLang="en-US"/>
          </a:p>
        </p:txBody>
      </p:sp>
    </p:spTree>
    <p:extLst>
      <p:ext uri="{BB962C8B-B14F-4D97-AF65-F5344CB8AC3E}">
        <p14:creationId xmlns:p14="http://schemas.microsoft.com/office/powerpoint/2010/main" val="2688924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22</a:t>
            </a:fld>
            <a:endParaRPr lang="zh-CN" altLang="en-US"/>
          </a:p>
        </p:txBody>
      </p:sp>
    </p:spTree>
    <p:extLst>
      <p:ext uri="{BB962C8B-B14F-4D97-AF65-F5344CB8AC3E}">
        <p14:creationId xmlns:p14="http://schemas.microsoft.com/office/powerpoint/2010/main" val="1200170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23</a:t>
            </a:fld>
            <a:endParaRPr lang="zh-CN" altLang="en-US"/>
          </a:p>
        </p:txBody>
      </p:sp>
    </p:spTree>
    <p:extLst>
      <p:ext uri="{BB962C8B-B14F-4D97-AF65-F5344CB8AC3E}">
        <p14:creationId xmlns:p14="http://schemas.microsoft.com/office/powerpoint/2010/main" val="1915023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24</a:t>
            </a:fld>
            <a:endParaRPr lang="zh-CN" altLang="en-US"/>
          </a:p>
        </p:txBody>
      </p:sp>
    </p:spTree>
    <p:extLst>
      <p:ext uri="{BB962C8B-B14F-4D97-AF65-F5344CB8AC3E}">
        <p14:creationId xmlns:p14="http://schemas.microsoft.com/office/powerpoint/2010/main" val="2663404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25</a:t>
            </a:fld>
            <a:endParaRPr lang="zh-CN" altLang="en-US"/>
          </a:p>
        </p:txBody>
      </p:sp>
    </p:spTree>
    <p:extLst>
      <p:ext uri="{BB962C8B-B14F-4D97-AF65-F5344CB8AC3E}">
        <p14:creationId xmlns:p14="http://schemas.microsoft.com/office/powerpoint/2010/main" val="3463621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26</a:t>
            </a:fld>
            <a:endParaRPr lang="zh-CN" altLang="en-US"/>
          </a:p>
        </p:txBody>
      </p:sp>
    </p:spTree>
    <p:extLst>
      <p:ext uri="{BB962C8B-B14F-4D97-AF65-F5344CB8AC3E}">
        <p14:creationId xmlns:p14="http://schemas.microsoft.com/office/powerpoint/2010/main" val="4259399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27</a:t>
            </a:fld>
            <a:endParaRPr lang="zh-CN" altLang="en-US"/>
          </a:p>
        </p:txBody>
      </p:sp>
    </p:spTree>
    <p:extLst>
      <p:ext uri="{BB962C8B-B14F-4D97-AF65-F5344CB8AC3E}">
        <p14:creationId xmlns:p14="http://schemas.microsoft.com/office/powerpoint/2010/main" val="4162555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28</a:t>
            </a:fld>
            <a:endParaRPr lang="zh-CN" altLang="en-US"/>
          </a:p>
        </p:txBody>
      </p:sp>
    </p:spTree>
    <p:extLst>
      <p:ext uri="{BB962C8B-B14F-4D97-AF65-F5344CB8AC3E}">
        <p14:creationId xmlns:p14="http://schemas.microsoft.com/office/powerpoint/2010/main" val="823862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29</a:t>
            </a:fld>
            <a:endParaRPr lang="zh-CN" altLang="en-US"/>
          </a:p>
        </p:txBody>
      </p:sp>
    </p:spTree>
    <p:extLst>
      <p:ext uri="{BB962C8B-B14F-4D97-AF65-F5344CB8AC3E}">
        <p14:creationId xmlns:p14="http://schemas.microsoft.com/office/powerpoint/2010/main" val="397072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3</a:t>
            </a:fld>
            <a:endParaRPr lang="zh-CN" altLang="en-US"/>
          </a:p>
        </p:txBody>
      </p:sp>
    </p:spTree>
    <p:extLst>
      <p:ext uri="{BB962C8B-B14F-4D97-AF65-F5344CB8AC3E}">
        <p14:creationId xmlns:p14="http://schemas.microsoft.com/office/powerpoint/2010/main" val="1831289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30</a:t>
            </a:fld>
            <a:endParaRPr lang="zh-CN" altLang="en-US"/>
          </a:p>
        </p:txBody>
      </p:sp>
    </p:spTree>
    <p:extLst>
      <p:ext uri="{BB962C8B-B14F-4D97-AF65-F5344CB8AC3E}">
        <p14:creationId xmlns:p14="http://schemas.microsoft.com/office/powerpoint/2010/main" val="1674611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31</a:t>
            </a:fld>
            <a:endParaRPr lang="zh-CN" altLang="en-US"/>
          </a:p>
        </p:txBody>
      </p:sp>
    </p:spTree>
    <p:extLst>
      <p:ext uri="{BB962C8B-B14F-4D97-AF65-F5344CB8AC3E}">
        <p14:creationId xmlns:p14="http://schemas.microsoft.com/office/powerpoint/2010/main" val="4292915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32</a:t>
            </a:fld>
            <a:endParaRPr lang="zh-CN" altLang="en-US"/>
          </a:p>
        </p:txBody>
      </p:sp>
    </p:spTree>
    <p:extLst>
      <p:ext uri="{BB962C8B-B14F-4D97-AF65-F5344CB8AC3E}">
        <p14:creationId xmlns:p14="http://schemas.microsoft.com/office/powerpoint/2010/main" val="3641632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33</a:t>
            </a:fld>
            <a:endParaRPr lang="zh-CN" altLang="en-US"/>
          </a:p>
        </p:txBody>
      </p:sp>
    </p:spTree>
    <p:extLst>
      <p:ext uri="{BB962C8B-B14F-4D97-AF65-F5344CB8AC3E}">
        <p14:creationId xmlns:p14="http://schemas.microsoft.com/office/powerpoint/2010/main" val="3518259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34</a:t>
            </a:fld>
            <a:endParaRPr lang="zh-CN" altLang="en-US"/>
          </a:p>
        </p:txBody>
      </p:sp>
    </p:spTree>
    <p:extLst>
      <p:ext uri="{BB962C8B-B14F-4D97-AF65-F5344CB8AC3E}">
        <p14:creationId xmlns:p14="http://schemas.microsoft.com/office/powerpoint/2010/main" val="795690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i="0"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35</a:t>
            </a:fld>
            <a:endParaRPr lang="zh-CN" altLang="en-US"/>
          </a:p>
        </p:txBody>
      </p:sp>
    </p:spTree>
    <p:extLst>
      <p:ext uri="{BB962C8B-B14F-4D97-AF65-F5344CB8AC3E}">
        <p14:creationId xmlns:p14="http://schemas.microsoft.com/office/powerpoint/2010/main" val="2889694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36</a:t>
            </a:fld>
            <a:endParaRPr lang="zh-CN" altLang="en-US"/>
          </a:p>
        </p:txBody>
      </p:sp>
    </p:spTree>
    <p:extLst>
      <p:ext uri="{BB962C8B-B14F-4D97-AF65-F5344CB8AC3E}">
        <p14:creationId xmlns:p14="http://schemas.microsoft.com/office/powerpoint/2010/main" val="2792462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37</a:t>
            </a:fld>
            <a:endParaRPr lang="zh-CN" altLang="en-US"/>
          </a:p>
        </p:txBody>
      </p:sp>
    </p:spTree>
    <p:extLst>
      <p:ext uri="{BB962C8B-B14F-4D97-AF65-F5344CB8AC3E}">
        <p14:creationId xmlns:p14="http://schemas.microsoft.com/office/powerpoint/2010/main" val="451914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38</a:t>
            </a:fld>
            <a:endParaRPr lang="zh-CN" altLang="en-US"/>
          </a:p>
        </p:txBody>
      </p:sp>
    </p:spTree>
    <p:extLst>
      <p:ext uri="{BB962C8B-B14F-4D97-AF65-F5344CB8AC3E}">
        <p14:creationId xmlns:p14="http://schemas.microsoft.com/office/powerpoint/2010/main" val="1547890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4</a:t>
            </a:fld>
            <a:endParaRPr lang="zh-CN" altLang="en-US"/>
          </a:p>
        </p:txBody>
      </p:sp>
    </p:spTree>
    <p:extLst>
      <p:ext uri="{BB962C8B-B14F-4D97-AF65-F5344CB8AC3E}">
        <p14:creationId xmlns:p14="http://schemas.microsoft.com/office/powerpoint/2010/main" val="4124661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5</a:t>
            </a:fld>
            <a:endParaRPr lang="zh-CN" altLang="en-US"/>
          </a:p>
        </p:txBody>
      </p:sp>
    </p:spTree>
    <p:extLst>
      <p:ext uri="{BB962C8B-B14F-4D97-AF65-F5344CB8AC3E}">
        <p14:creationId xmlns:p14="http://schemas.microsoft.com/office/powerpoint/2010/main" val="229035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6</a:t>
            </a:fld>
            <a:endParaRPr lang="zh-CN" altLang="en-US"/>
          </a:p>
        </p:txBody>
      </p:sp>
    </p:spTree>
    <p:extLst>
      <p:ext uri="{BB962C8B-B14F-4D97-AF65-F5344CB8AC3E}">
        <p14:creationId xmlns:p14="http://schemas.microsoft.com/office/powerpoint/2010/main" val="629906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7</a:t>
            </a:fld>
            <a:endParaRPr lang="zh-CN" altLang="en-US"/>
          </a:p>
        </p:txBody>
      </p:sp>
    </p:spTree>
    <p:extLst>
      <p:ext uri="{BB962C8B-B14F-4D97-AF65-F5344CB8AC3E}">
        <p14:creationId xmlns:p14="http://schemas.microsoft.com/office/powerpoint/2010/main" val="417061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8</a:t>
            </a:fld>
            <a:endParaRPr lang="zh-CN" altLang="en-US"/>
          </a:p>
        </p:txBody>
      </p:sp>
    </p:spTree>
    <p:extLst>
      <p:ext uri="{BB962C8B-B14F-4D97-AF65-F5344CB8AC3E}">
        <p14:creationId xmlns:p14="http://schemas.microsoft.com/office/powerpoint/2010/main" val="405219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72BB0AE3-27A2-456D-827B-E61280247223}" type="slidenum">
              <a:rPr lang="zh-CN" altLang="en-US" smtClean="0"/>
              <a:pPr/>
              <a:t>9</a:t>
            </a:fld>
            <a:endParaRPr lang="zh-CN" altLang="en-US"/>
          </a:p>
        </p:txBody>
      </p:sp>
    </p:spTree>
    <p:extLst>
      <p:ext uri="{BB962C8B-B14F-4D97-AF65-F5344CB8AC3E}">
        <p14:creationId xmlns:p14="http://schemas.microsoft.com/office/powerpoint/2010/main" val="5761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BCD24AF-367D-4F7B-BCBC-AB4AF3EE44F1}"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1140785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CD24AF-367D-4F7B-BCBC-AB4AF3EE44F1}"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372816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CD24AF-367D-4F7B-BCBC-AB4AF3EE44F1}"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2508242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CD24AF-367D-4F7B-BCBC-AB4AF3EE44F1}"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2543395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BCD24AF-367D-4F7B-BCBC-AB4AF3EE44F1}"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195381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BCD24AF-367D-4F7B-BCBC-AB4AF3EE44F1}" type="datetimeFigureOut">
              <a:rPr lang="zh-CN" altLang="en-US" smtClean="0"/>
              <a:t>2023/3/16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1414441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BCD24AF-367D-4F7B-BCBC-AB4AF3EE44F1}" type="datetimeFigureOut">
              <a:rPr lang="zh-CN" altLang="en-US" smtClean="0"/>
              <a:t>2023/3/16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1659357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BCD24AF-367D-4F7B-BCBC-AB4AF3EE44F1}" type="datetimeFigureOut">
              <a:rPr lang="zh-CN" altLang="en-US" smtClean="0"/>
              <a:t>2023/3/16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2504779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CD24AF-367D-4F7B-BCBC-AB4AF3EE44F1}" type="datetimeFigureOut">
              <a:rPr lang="zh-CN" altLang="en-US" smtClean="0"/>
              <a:t>2023/3/16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2846310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BCD24AF-367D-4F7B-BCBC-AB4AF3EE44F1}" type="datetimeFigureOut">
              <a:rPr lang="zh-CN" altLang="en-US" smtClean="0"/>
              <a:t>2023/3/16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2770558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BCD24AF-367D-4F7B-BCBC-AB4AF3EE44F1}" type="datetimeFigureOut">
              <a:rPr lang="zh-CN" altLang="en-US" smtClean="0"/>
              <a:t>2023/3/16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883758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Light" panose="020B0502040204020203" pitchFamily="34" charset="-122"/>
              </a:defRPr>
            </a:lvl1pPr>
          </a:lstStyle>
          <a:p>
            <a:fld id="{4BCD24AF-367D-4F7B-BCBC-AB4AF3EE44F1}" type="datetimeFigureOut">
              <a:rPr lang="zh-CN" altLang="en-US" smtClean="0"/>
              <a:pPr/>
              <a:t>2023/3/16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Light" panose="020B0502040204020203"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Light" panose="020B0502040204020203" pitchFamily="34" charset="-122"/>
              </a:defRPr>
            </a:lvl1pPr>
          </a:lstStyle>
          <a:p>
            <a:fld id="{600F063A-7B63-491C-A845-B41E9950C879}" type="slidenum">
              <a:rPr lang="zh-CN" altLang="en-US" smtClean="0"/>
              <a:pPr/>
              <a:t>‹#›</a:t>
            </a:fld>
            <a:endParaRPr lang="zh-CN" altLang="en-US"/>
          </a:p>
        </p:txBody>
      </p:sp>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Tree>
    <p:extLst>
      <p:ext uri="{BB962C8B-B14F-4D97-AF65-F5344CB8AC3E}">
        <p14:creationId xmlns:p14="http://schemas.microsoft.com/office/powerpoint/2010/main" val="2569731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微软雅黑 Light" panose="020B0502040204020203"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D07D75BE-C1C7-4CEC-9A0C-1A7F83BBDF5D}"/>
              </a:ext>
            </a:extLst>
          </p:cNvPr>
          <p:cNvSpPr txBox="1"/>
          <p:nvPr/>
        </p:nvSpPr>
        <p:spPr>
          <a:xfrm>
            <a:off x="2400842" y="991957"/>
            <a:ext cx="4477732" cy="707886"/>
          </a:xfrm>
          <a:prstGeom prst="rect">
            <a:avLst/>
          </a:prstGeom>
          <a:noFill/>
        </p:spPr>
        <p:txBody>
          <a:bodyPr wrap="square" rtlCol="0">
            <a:spAutoFit/>
          </a:bodyPr>
          <a:lstStyle/>
          <a:p>
            <a:r>
              <a:rPr lang="zh-CN" altLang="en-US" sz="4000" b="1" dirty="0">
                <a:latin typeface="华文行楷" panose="02010800040101010101" pitchFamily="2" charset="-122"/>
                <a:ea typeface="华文行楷" panose="02010800040101010101" pitchFamily="2" charset="-122"/>
              </a:rPr>
              <a:t>南京航空航天大学</a:t>
            </a:r>
          </a:p>
        </p:txBody>
      </p:sp>
      <p:sp>
        <p:nvSpPr>
          <p:cNvPr id="7" name="文本框 6">
            <a:extLst>
              <a:ext uri="{FF2B5EF4-FFF2-40B4-BE49-F238E27FC236}">
                <a16:creationId xmlns:a16="http://schemas.microsoft.com/office/drawing/2014/main" id="{43B57354-FCF7-44E7-B3A7-F87B6FC95466}"/>
              </a:ext>
            </a:extLst>
          </p:cNvPr>
          <p:cNvSpPr txBox="1"/>
          <p:nvPr/>
        </p:nvSpPr>
        <p:spPr>
          <a:xfrm>
            <a:off x="2452295" y="1699843"/>
            <a:ext cx="4926349" cy="338554"/>
          </a:xfrm>
          <a:prstGeom prst="rect">
            <a:avLst/>
          </a:prstGeom>
          <a:noFill/>
        </p:spPr>
        <p:txBody>
          <a:bodyPr wrap="none" rtlCol="0">
            <a:spAutoFit/>
          </a:bodyPr>
          <a:lstStyle/>
          <a:p>
            <a:r>
              <a:rPr lang="en-US" altLang="zh-CN" sz="1600" b="1" dirty="0">
                <a:solidFill>
                  <a:srgbClr val="FF0000"/>
                </a:solidFill>
              </a:rPr>
              <a:t>Nanjing University of Aeronautics and Astronautics</a:t>
            </a:r>
            <a:endParaRPr lang="zh-CN" altLang="en-US" sz="1600" b="1" dirty="0">
              <a:solidFill>
                <a:srgbClr val="FF0000"/>
              </a:solidFill>
            </a:endParaRPr>
          </a:p>
        </p:txBody>
      </p:sp>
      <p:sp>
        <p:nvSpPr>
          <p:cNvPr id="9" name="矩形 8">
            <a:extLst>
              <a:ext uri="{FF2B5EF4-FFF2-40B4-BE49-F238E27FC236}">
                <a16:creationId xmlns:a16="http://schemas.microsoft.com/office/drawing/2014/main" id="{7D257816-E05D-4650-8F33-AE9460F300B8}"/>
              </a:ext>
            </a:extLst>
          </p:cNvPr>
          <p:cNvSpPr/>
          <p:nvPr/>
        </p:nvSpPr>
        <p:spPr>
          <a:xfrm>
            <a:off x="1" y="2862096"/>
            <a:ext cx="12191999" cy="3252246"/>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a:extLst>
              <a:ext uri="{FF2B5EF4-FFF2-40B4-BE49-F238E27FC236}">
                <a16:creationId xmlns:a16="http://schemas.microsoft.com/office/drawing/2014/main" id="{1DA186C6-298F-430B-8C07-EBCAB3F0E31F}"/>
              </a:ext>
            </a:extLst>
          </p:cNvPr>
          <p:cNvSpPr txBox="1"/>
          <p:nvPr/>
        </p:nvSpPr>
        <p:spPr>
          <a:xfrm>
            <a:off x="1055801" y="3595667"/>
            <a:ext cx="9064244" cy="492443"/>
          </a:xfrm>
          <a:prstGeom prst="rect">
            <a:avLst/>
          </a:prstGeom>
          <a:noFill/>
        </p:spPr>
        <p:txBody>
          <a:bodyPr wrap="square" rtlCol="0">
            <a:spAutoFit/>
          </a:bodyPr>
          <a:lstStyle/>
          <a:p>
            <a:r>
              <a:rPr lang="zh-CN" altLang="en-US" sz="2600" b="1" dirty="0">
                <a:solidFill>
                  <a:schemeClr val="bg1"/>
                </a:solidFill>
              </a:rPr>
              <a:t>面向多跳无人机自组织网络的路由协议研究</a:t>
            </a:r>
          </a:p>
        </p:txBody>
      </p:sp>
      <p:sp>
        <p:nvSpPr>
          <p:cNvPr id="11" name="Freeform 28">
            <a:extLst>
              <a:ext uri="{FF2B5EF4-FFF2-40B4-BE49-F238E27FC236}">
                <a16:creationId xmlns:a16="http://schemas.microsoft.com/office/drawing/2014/main" id="{850FCCC4-FD31-4B2D-804F-1C33E0C8B21E}"/>
              </a:ext>
            </a:extLst>
          </p:cNvPr>
          <p:cNvSpPr>
            <a:spLocks noEditPoints="1"/>
          </p:cNvSpPr>
          <p:nvPr/>
        </p:nvSpPr>
        <p:spPr bwMode="auto">
          <a:xfrm>
            <a:off x="3826487" y="4758164"/>
            <a:ext cx="521662" cy="461665"/>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chemeClr val="bg1"/>
          </a:solidFill>
          <a:ln>
            <a:noFill/>
          </a:ln>
        </p:spPr>
        <p:txBody>
          <a:bodyPr vert="horz" wrap="square" lIns="91461" tIns="45731" rIns="91461" bIns="45731" numCol="1" anchor="t" anchorCtr="0" compatLnSpc="1">
            <a:prstTxWarp prst="textNoShape">
              <a:avLst/>
            </a:prstTxWarp>
          </a:bodyPr>
          <a:lstStyle/>
          <a:p>
            <a:endParaRPr lang="zh-CN" altLang="en-US"/>
          </a:p>
        </p:txBody>
      </p:sp>
      <p:sp>
        <p:nvSpPr>
          <p:cNvPr id="12" name="文本框 11">
            <a:extLst>
              <a:ext uri="{FF2B5EF4-FFF2-40B4-BE49-F238E27FC236}">
                <a16:creationId xmlns:a16="http://schemas.microsoft.com/office/drawing/2014/main" id="{57CCBC15-4D7C-40BE-9C6D-8D7AA3656601}"/>
              </a:ext>
            </a:extLst>
          </p:cNvPr>
          <p:cNvSpPr txBox="1"/>
          <p:nvPr/>
        </p:nvSpPr>
        <p:spPr>
          <a:xfrm>
            <a:off x="4348149" y="4840549"/>
            <a:ext cx="1991251" cy="400110"/>
          </a:xfrm>
          <a:prstGeom prst="rect">
            <a:avLst/>
          </a:prstGeom>
          <a:noFill/>
        </p:spPr>
        <p:txBody>
          <a:bodyPr wrap="none" rtlCol="0">
            <a:spAutoFit/>
          </a:bodyPr>
          <a:lstStyle/>
          <a:p>
            <a:r>
              <a:rPr lang="zh-CN" altLang="en-US" sz="2000" b="1" dirty="0">
                <a:solidFill>
                  <a:schemeClr val="bg1"/>
                </a:solidFill>
              </a:rPr>
              <a:t>答辩人：翟文斌</a:t>
            </a:r>
          </a:p>
        </p:txBody>
      </p:sp>
      <p:sp>
        <p:nvSpPr>
          <p:cNvPr id="13" name="文本框 12">
            <a:extLst>
              <a:ext uri="{FF2B5EF4-FFF2-40B4-BE49-F238E27FC236}">
                <a16:creationId xmlns:a16="http://schemas.microsoft.com/office/drawing/2014/main" id="{743049D7-C9A2-42BF-A740-05B9DD13CC48}"/>
              </a:ext>
            </a:extLst>
          </p:cNvPr>
          <p:cNvSpPr txBox="1"/>
          <p:nvPr/>
        </p:nvSpPr>
        <p:spPr>
          <a:xfrm>
            <a:off x="7364766" y="4797736"/>
            <a:ext cx="2880917" cy="400110"/>
          </a:xfrm>
          <a:prstGeom prst="rect">
            <a:avLst/>
          </a:prstGeom>
          <a:noFill/>
        </p:spPr>
        <p:txBody>
          <a:bodyPr wrap="none" rtlCol="0">
            <a:spAutoFit/>
          </a:bodyPr>
          <a:lstStyle/>
          <a:p>
            <a:r>
              <a:rPr lang="zh-CN" altLang="en-US" sz="2000" b="1" dirty="0">
                <a:solidFill>
                  <a:schemeClr val="bg1"/>
                </a:solidFill>
              </a:rPr>
              <a:t>指导老师</a:t>
            </a:r>
            <a:r>
              <a:rPr lang="en-US" altLang="zh-CN" sz="2000" b="1" dirty="0">
                <a:solidFill>
                  <a:schemeClr val="bg1"/>
                </a:solidFill>
              </a:rPr>
              <a:t> </a:t>
            </a:r>
            <a:r>
              <a:rPr lang="zh-CN" altLang="en-US" sz="2000" b="1" dirty="0">
                <a:solidFill>
                  <a:schemeClr val="bg1"/>
                </a:solidFill>
              </a:rPr>
              <a:t>：王立松 教授</a:t>
            </a:r>
          </a:p>
        </p:txBody>
      </p:sp>
      <p:sp>
        <p:nvSpPr>
          <p:cNvPr id="15" name="Freeform 28">
            <a:extLst>
              <a:ext uri="{FF2B5EF4-FFF2-40B4-BE49-F238E27FC236}">
                <a16:creationId xmlns:a16="http://schemas.microsoft.com/office/drawing/2014/main" id="{E643C037-EF19-4334-ACFA-098532129697}"/>
              </a:ext>
            </a:extLst>
          </p:cNvPr>
          <p:cNvSpPr>
            <a:spLocks noEditPoints="1"/>
          </p:cNvSpPr>
          <p:nvPr/>
        </p:nvSpPr>
        <p:spPr bwMode="auto">
          <a:xfrm>
            <a:off x="6878574" y="4758712"/>
            <a:ext cx="521662" cy="461665"/>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chemeClr val="bg1"/>
          </a:solidFill>
          <a:ln>
            <a:noFill/>
          </a:ln>
        </p:spPr>
        <p:txBody>
          <a:bodyPr vert="horz" wrap="square" lIns="91461" tIns="45731" rIns="91461" bIns="45731" numCol="1" anchor="t" anchorCtr="0" compatLnSpc="1">
            <a:prstTxWarp prst="textNoShape">
              <a:avLst/>
            </a:prstTxWarp>
          </a:bodyPr>
          <a:lstStyle/>
          <a:p>
            <a:endParaRPr lang="zh-CN" altLang="en-US"/>
          </a:p>
        </p:txBody>
      </p:sp>
      <p:sp>
        <p:nvSpPr>
          <p:cNvPr id="4" name="文本框 3">
            <a:extLst>
              <a:ext uri="{FF2B5EF4-FFF2-40B4-BE49-F238E27FC236}">
                <a16:creationId xmlns:a16="http://schemas.microsoft.com/office/drawing/2014/main" id="{89ED90DA-552D-4E85-8A4E-1295E5060BB0}"/>
              </a:ext>
            </a:extLst>
          </p:cNvPr>
          <p:cNvSpPr txBox="1"/>
          <p:nvPr/>
        </p:nvSpPr>
        <p:spPr>
          <a:xfrm>
            <a:off x="7220931" y="1175958"/>
            <a:ext cx="3139310" cy="461665"/>
          </a:xfrm>
          <a:prstGeom prst="rect">
            <a:avLst/>
          </a:prstGeom>
          <a:noFill/>
        </p:spPr>
        <p:txBody>
          <a:bodyPr wrap="square" rtlCol="0">
            <a:spAutoFit/>
          </a:bodyPr>
          <a:lstStyle/>
          <a:p>
            <a:r>
              <a:rPr lang="zh-CN" altLang="en-US" sz="2400" dirty="0">
                <a:solidFill>
                  <a:schemeClr val="accent5">
                    <a:lumMod val="75000"/>
                  </a:schemeClr>
                </a:solidFill>
                <a:latin typeface="隶书" panose="02010509060101010101" pitchFamily="49" charset="-122"/>
                <a:ea typeface="隶书" panose="02010509060101010101" pitchFamily="49" charset="-122"/>
              </a:rPr>
              <a:t>智周万物 道济天下</a:t>
            </a:r>
            <a:r>
              <a:rPr lang="en-US" altLang="zh-CN" sz="2400" dirty="0">
                <a:solidFill>
                  <a:schemeClr val="accent5">
                    <a:lumMod val="75000"/>
                  </a:schemeClr>
                </a:solidFill>
                <a:latin typeface="隶书" panose="02010509060101010101" pitchFamily="49" charset="-122"/>
                <a:ea typeface="隶书" panose="02010509060101010101" pitchFamily="49" charset="-122"/>
              </a:rPr>
              <a:t> </a:t>
            </a:r>
            <a:endParaRPr lang="zh-CN" altLang="en-US" sz="2400" dirty="0">
              <a:solidFill>
                <a:schemeClr val="accent5">
                  <a:lumMod val="75000"/>
                </a:schemeClr>
              </a:solidFill>
              <a:latin typeface="隶书" panose="02010509060101010101" pitchFamily="49" charset="-122"/>
              <a:ea typeface="隶书" panose="02010509060101010101" pitchFamily="49" charset="-122"/>
            </a:endParaRPr>
          </a:p>
        </p:txBody>
      </p:sp>
      <p:pic>
        <p:nvPicPr>
          <p:cNvPr id="16" name="图片 1">
            <a:extLst>
              <a:ext uri="{FF2B5EF4-FFF2-40B4-BE49-F238E27FC236}">
                <a16:creationId xmlns:a16="http://schemas.microsoft.com/office/drawing/2014/main" id="{C3C9B7D5-862A-404E-809F-A14662E91EFA}"/>
              </a:ext>
            </a:extLst>
          </p:cNvPr>
          <p:cNvPicPr>
            <a:picLocks noChangeAspect="1" noChangeArrowheads="1"/>
          </p:cNvPicPr>
          <p:nvPr/>
        </p:nvPicPr>
        <p:blipFill>
          <a:blip r:embed="rId3">
            <a:duotone>
              <a:prstClr val="black"/>
              <a:srgbClr val="493883">
                <a:tint val="45000"/>
                <a:satMod val="400000"/>
              </a:srgbClr>
            </a:duotone>
            <a:extLst>
              <a:ext uri="{28A0092B-C50C-407E-A947-70E740481C1C}">
                <a14:useLocalDpi xmlns:a14="http://schemas.microsoft.com/office/drawing/2010/main" val="0"/>
              </a:ext>
            </a:extLst>
          </a:blip>
          <a:srcRect/>
          <a:stretch>
            <a:fillRect/>
          </a:stretch>
        </p:blipFill>
        <p:spPr bwMode="auto">
          <a:xfrm>
            <a:off x="385726" y="415001"/>
            <a:ext cx="2052571" cy="198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66394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4742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4" name="文本框 23">
            <a:extLst>
              <a:ext uri="{FF2B5EF4-FFF2-40B4-BE49-F238E27FC236}">
                <a16:creationId xmlns:a16="http://schemas.microsoft.com/office/drawing/2014/main" id="{314B801D-E3D3-416C-BEE0-CE52F889302F}"/>
              </a:ext>
            </a:extLst>
          </p:cNvPr>
          <p:cNvSpPr txBox="1"/>
          <p:nvPr/>
        </p:nvSpPr>
        <p:spPr>
          <a:xfrm>
            <a:off x="2215298" y="941839"/>
            <a:ext cx="5109091" cy="461665"/>
          </a:xfrm>
          <a:prstGeom prst="rect">
            <a:avLst/>
          </a:prstGeom>
          <a:noFill/>
          <a:ln>
            <a:solidFill>
              <a:schemeClr val="bg1"/>
            </a:solidFill>
          </a:ln>
        </p:spPr>
        <p:txBody>
          <a:bodyPr wrap="none" rtlCol="0">
            <a:spAutoFit/>
          </a:bodyPr>
          <a:lstStyle/>
          <a:p>
            <a:r>
              <a:rPr lang="zh-CN" altLang="en-US" sz="2400" dirty="0">
                <a:solidFill>
                  <a:srgbClr val="FF0000"/>
                </a:solidFill>
                <a:effectLst/>
                <a:latin typeface="Times New Roman" panose="02020603050405020304" pitchFamily="18" charset="0"/>
                <a:cs typeface="Times New Roman" panose="02020603050405020304" pitchFamily="18" charset="0"/>
              </a:rPr>
              <a:t>功率感知</a:t>
            </a:r>
            <a:r>
              <a:rPr lang="zh-CN" altLang="en-US" sz="2400" dirty="0">
                <a:solidFill>
                  <a:srgbClr val="231F20"/>
                </a:solidFill>
                <a:effectLst/>
                <a:latin typeface="Times New Roman" panose="02020603050405020304" pitchFamily="18" charset="0"/>
                <a:cs typeface="Times New Roman" panose="02020603050405020304" pitchFamily="18" charset="0"/>
              </a:rPr>
              <a:t>的多跳无人机</a:t>
            </a:r>
            <a:r>
              <a:rPr lang="zh-CN" altLang="en-US" sz="2400" dirty="0">
                <a:solidFill>
                  <a:srgbClr val="231F20"/>
                </a:solidFill>
                <a:latin typeface="Times New Roman" panose="02020603050405020304" pitchFamily="18" charset="0"/>
                <a:cs typeface="Times New Roman" panose="02020603050405020304" pitchFamily="18" charset="0"/>
              </a:rPr>
              <a:t>网络</a:t>
            </a:r>
            <a:r>
              <a:rPr lang="zh-CN" altLang="en-US" sz="2400" dirty="0">
                <a:solidFill>
                  <a:srgbClr val="231F20"/>
                </a:solidFill>
                <a:effectLst/>
                <a:latin typeface="Times New Roman" panose="02020603050405020304" pitchFamily="18" charset="0"/>
                <a:cs typeface="Times New Roman" panose="02020603050405020304" pitchFamily="18" charset="0"/>
              </a:rPr>
              <a:t>路由协议</a:t>
            </a:r>
            <a:endParaRPr lang="zh-CN" altLang="en-US" sz="3200" b="1" dirty="0">
              <a:solidFill>
                <a:schemeClr val="accent5">
                  <a:lumMod val="75000"/>
                </a:schemeClr>
              </a:solidFill>
              <a:latin typeface="Times New Roman" panose="02020603050405020304" pitchFamily="18" charset="0"/>
              <a:ea typeface="+mj-ea"/>
              <a:cs typeface="Times New Roman" panose="02020603050405020304" pitchFamily="18" charset="0"/>
            </a:endParaRPr>
          </a:p>
        </p:txBody>
      </p:sp>
      <p:sp>
        <p:nvSpPr>
          <p:cNvPr id="26" name="矩形 25">
            <a:extLst>
              <a:ext uri="{FF2B5EF4-FFF2-40B4-BE49-F238E27FC236}">
                <a16:creationId xmlns:a16="http://schemas.microsoft.com/office/drawing/2014/main" id="{D455097A-5D2E-4D36-9ED3-55E096473AF6}"/>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7" name="文本框 26">
            <a:extLst>
              <a:ext uri="{FF2B5EF4-FFF2-40B4-BE49-F238E27FC236}">
                <a16:creationId xmlns:a16="http://schemas.microsoft.com/office/drawing/2014/main" id="{B08F76A2-FEB7-41E0-A9C2-4BFA3CE0115F}"/>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8" name="图片 27">
            <a:extLst>
              <a:ext uri="{FF2B5EF4-FFF2-40B4-BE49-F238E27FC236}">
                <a16:creationId xmlns:a16="http://schemas.microsoft.com/office/drawing/2014/main" id="{29A90FFD-121D-4EC2-AB28-FD9CF0BBEC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3" name="图片 2">
            <a:extLst>
              <a:ext uri="{FF2B5EF4-FFF2-40B4-BE49-F238E27FC236}">
                <a16:creationId xmlns:a16="http://schemas.microsoft.com/office/drawing/2014/main" id="{1AF2E49D-EB6D-4D31-AF28-A9424092E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905" y="1481392"/>
            <a:ext cx="9159109" cy="5298720"/>
          </a:xfrm>
          <a:prstGeom prst="rect">
            <a:avLst/>
          </a:prstGeom>
        </p:spPr>
      </p:pic>
      <p:sp>
        <p:nvSpPr>
          <p:cNvPr id="13" name="矩形 12">
            <a:extLst>
              <a:ext uri="{FF2B5EF4-FFF2-40B4-BE49-F238E27FC236}">
                <a16:creationId xmlns:a16="http://schemas.microsoft.com/office/drawing/2014/main" id="{157CCF43-7029-482B-BB09-6377C385FB68}"/>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14" name="矩形 13">
            <a:extLst>
              <a:ext uri="{FF2B5EF4-FFF2-40B4-BE49-F238E27FC236}">
                <a16:creationId xmlns:a16="http://schemas.microsoft.com/office/drawing/2014/main" id="{EF800C09-6B2D-400E-A446-B92FE4BEC4A4}"/>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15" name="矩形 14">
            <a:extLst>
              <a:ext uri="{FF2B5EF4-FFF2-40B4-BE49-F238E27FC236}">
                <a16:creationId xmlns:a16="http://schemas.microsoft.com/office/drawing/2014/main" id="{17E7DD6F-A1CD-48DB-B0F9-31F6D5FB1A9C}"/>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16" name="矩形 15">
            <a:extLst>
              <a:ext uri="{FF2B5EF4-FFF2-40B4-BE49-F238E27FC236}">
                <a16:creationId xmlns:a16="http://schemas.microsoft.com/office/drawing/2014/main" id="{C3DC12C4-BC6B-45D9-985E-EA242E8FA719}"/>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17" name="文本框 16">
            <a:extLst>
              <a:ext uri="{FF2B5EF4-FFF2-40B4-BE49-F238E27FC236}">
                <a16:creationId xmlns:a16="http://schemas.microsoft.com/office/drawing/2014/main" id="{3FABE2B1-F5D4-4E69-8937-F4063B8200F1}"/>
              </a:ext>
            </a:extLst>
          </p:cNvPr>
          <p:cNvSpPr txBox="1"/>
          <p:nvPr/>
        </p:nvSpPr>
        <p:spPr>
          <a:xfrm>
            <a:off x="2504946" y="1588601"/>
            <a:ext cx="3937418" cy="646331"/>
          </a:xfrm>
          <a:prstGeom prst="rect">
            <a:avLst/>
          </a:prstGeom>
          <a:noFill/>
        </p:spPr>
        <p:txBody>
          <a:bodyPr wrap="square" rtlCol="0">
            <a:spAutoFit/>
          </a:bodyPr>
          <a:lstStyle/>
          <a:p>
            <a:pPr algn="just"/>
            <a:r>
              <a:rPr lang="zh-CN" altLang="en-US" dirty="0">
                <a:latin typeface="Times New Roman" panose="02020603050405020304" pitchFamily="18" charset="0"/>
                <a:ea typeface="楷体" panose="02010609060101010101" pitchFamily="49" charset="-122"/>
              </a:rPr>
              <a:t>优化目标：满足消息延迟约束的同时最小化消息传输的能耗</a:t>
            </a:r>
          </a:p>
        </p:txBody>
      </p:sp>
    </p:spTree>
    <p:extLst>
      <p:ext uri="{BB962C8B-B14F-4D97-AF65-F5344CB8AC3E}">
        <p14:creationId xmlns:p14="http://schemas.microsoft.com/office/powerpoint/2010/main" val="20679262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4742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4" name="文本框 23">
            <a:extLst>
              <a:ext uri="{FF2B5EF4-FFF2-40B4-BE49-F238E27FC236}">
                <a16:creationId xmlns:a16="http://schemas.microsoft.com/office/drawing/2014/main" id="{314B801D-E3D3-416C-BEE0-CE52F889302F}"/>
              </a:ext>
            </a:extLst>
          </p:cNvPr>
          <p:cNvSpPr txBox="1"/>
          <p:nvPr/>
        </p:nvSpPr>
        <p:spPr>
          <a:xfrm>
            <a:off x="2215298" y="941839"/>
            <a:ext cx="1415772" cy="461665"/>
          </a:xfrm>
          <a:prstGeom prst="rect">
            <a:avLst/>
          </a:prstGeom>
          <a:noFill/>
          <a:ln>
            <a:solidFill>
              <a:schemeClr val="bg1"/>
            </a:solidFill>
          </a:ln>
        </p:spPr>
        <p:txBody>
          <a:bodyPr wrap="none" rtlCol="0">
            <a:spAutoFit/>
          </a:bodyPr>
          <a:lstStyle/>
          <a:p>
            <a:r>
              <a:rPr lang="zh-CN" altLang="en-US" sz="2400" dirty="0">
                <a:solidFill>
                  <a:srgbClr val="231F20"/>
                </a:solidFill>
                <a:latin typeface="Times New Roman" panose="02020603050405020304" pitchFamily="18" charset="0"/>
                <a:cs typeface="Times New Roman" panose="02020603050405020304" pitchFamily="18" charset="0"/>
              </a:rPr>
              <a:t>基本思想</a:t>
            </a:r>
            <a:endParaRPr lang="zh-CN" altLang="en-US" sz="3200" b="1" dirty="0">
              <a:solidFill>
                <a:schemeClr val="accent5">
                  <a:lumMod val="75000"/>
                </a:schemeClr>
              </a:solidFill>
              <a:latin typeface="Times New Roman" panose="02020603050405020304" pitchFamily="18" charset="0"/>
              <a:ea typeface="+mj-ea"/>
              <a:cs typeface="Times New Roman" panose="02020603050405020304" pitchFamily="18" charset="0"/>
            </a:endParaRPr>
          </a:p>
        </p:txBody>
      </p:sp>
      <p:sp>
        <p:nvSpPr>
          <p:cNvPr id="26" name="矩形 25">
            <a:extLst>
              <a:ext uri="{FF2B5EF4-FFF2-40B4-BE49-F238E27FC236}">
                <a16:creationId xmlns:a16="http://schemas.microsoft.com/office/drawing/2014/main" id="{D455097A-5D2E-4D36-9ED3-55E096473AF6}"/>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7" name="文本框 26">
            <a:extLst>
              <a:ext uri="{FF2B5EF4-FFF2-40B4-BE49-F238E27FC236}">
                <a16:creationId xmlns:a16="http://schemas.microsoft.com/office/drawing/2014/main" id="{B08F76A2-FEB7-41E0-A9C2-4BFA3CE0115F}"/>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8" name="图片 27">
            <a:extLst>
              <a:ext uri="{FF2B5EF4-FFF2-40B4-BE49-F238E27FC236}">
                <a16:creationId xmlns:a16="http://schemas.microsoft.com/office/drawing/2014/main" id="{29A90FFD-121D-4EC2-AB28-FD9CF0BBEC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3" name="图片 2">
            <a:extLst>
              <a:ext uri="{FF2B5EF4-FFF2-40B4-BE49-F238E27FC236}">
                <a16:creationId xmlns:a16="http://schemas.microsoft.com/office/drawing/2014/main" id="{1AF2E49D-EB6D-4D31-AF28-A9424092E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7583" y="2700317"/>
            <a:ext cx="6435294" cy="3722941"/>
          </a:xfrm>
          <a:prstGeom prst="rect">
            <a:avLst/>
          </a:prstGeom>
        </p:spPr>
      </p:pic>
      <p:sp>
        <p:nvSpPr>
          <p:cNvPr id="17" name="文本框 16">
            <a:extLst>
              <a:ext uri="{FF2B5EF4-FFF2-40B4-BE49-F238E27FC236}">
                <a16:creationId xmlns:a16="http://schemas.microsoft.com/office/drawing/2014/main" id="{85E4B4B7-AB67-4AE4-BF89-89136DC6ECF1}"/>
              </a:ext>
            </a:extLst>
          </p:cNvPr>
          <p:cNvSpPr txBox="1"/>
          <p:nvPr/>
        </p:nvSpPr>
        <p:spPr>
          <a:xfrm>
            <a:off x="8312877" y="4853322"/>
            <a:ext cx="3515458" cy="1200329"/>
          </a:xfrm>
          <a:prstGeom prst="rect">
            <a:avLst/>
          </a:prstGeom>
          <a:noFill/>
        </p:spPr>
        <p:txBody>
          <a:bodyPr wrap="square" rtlCol="0">
            <a:spAutoFit/>
          </a:bodyPr>
          <a:lstStyle/>
          <a:p>
            <a:pPr algn="just"/>
            <a:r>
              <a:rPr lang="zh-CN" altLang="en-US" dirty="0">
                <a:latin typeface="Times New Roman" panose="02020603050405020304" pitchFamily="18" charset="0"/>
                <a:ea typeface="楷体" panose="02010609060101010101" pitchFamily="49" charset="-122"/>
              </a:rPr>
              <a:t>𝑝𝑎</a:t>
            </a:r>
            <a:r>
              <a:rPr lang="en-US" altLang="zh-CN" dirty="0">
                <a:latin typeface="Times New Roman" panose="02020603050405020304" pitchFamily="18" charset="0"/>
                <a:ea typeface="楷体" panose="02010609060101010101" pitchFamily="49" charset="-122"/>
              </a:rPr>
              <a:t>2</a:t>
            </a:r>
            <a:r>
              <a:rPr lang="zh-CN" altLang="en-US" dirty="0">
                <a:latin typeface="Times New Roman" panose="02020603050405020304" pitchFamily="18" charset="0"/>
                <a:ea typeface="楷体" panose="02010609060101010101" pitchFamily="49" charset="-122"/>
              </a:rPr>
              <a:t>：</a:t>
            </a:r>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2, 10</a:t>
            </a:r>
            <a:r>
              <a:rPr lang="zh-CN" altLang="en-US" dirty="0">
                <a:latin typeface="Times New Roman" panose="02020603050405020304" pitchFamily="18" charset="0"/>
                <a:ea typeface="楷体" panose="02010609060101010101" pitchFamily="49" charset="-122"/>
              </a:rPr>
              <a:t>𝑠</a:t>
            </a:r>
            <a:r>
              <a:rPr lang="en-US" altLang="zh-CN" dirty="0">
                <a:latin typeface="Times New Roman" panose="02020603050405020304" pitchFamily="18" charset="0"/>
                <a:ea typeface="楷体" panose="02010609060101010101" pitchFamily="49" charset="-122"/>
              </a:rPr>
              <a:t>, </a:t>
            </a:r>
            <a:r>
              <a:rPr lang="zh-CN" altLang="en-US" dirty="0">
                <a:latin typeface="Times New Roman" panose="02020603050405020304" pitchFamily="18" charset="0"/>
                <a:ea typeface="楷体" panose="02010609060101010101" pitchFamily="49" charset="-122"/>
              </a:rPr>
              <a:t>𝑝</a:t>
            </a:r>
            <a:r>
              <a:rPr lang="en-US" altLang="zh-CN" dirty="0">
                <a:latin typeface="Times New Roman" panose="02020603050405020304" pitchFamily="18" charset="0"/>
                <a:ea typeface="楷体" panose="02010609060101010101" pitchFamily="49" charset="-122"/>
              </a:rPr>
              <a:t>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5, 25</a:t>
            </a:r>
            <a:r>
              <a:rPr lang="zh-CN" altLang="en-US" dirty="0">
                <a:latin typeface="Times New Roman" panose="02020603050405020304" pitchFamily="18" charset="0"/>
                <a:ea typeface="楷体" panose="02010609060101010101" pitchFamily="49" charset="-122"/>
              </a:rPr>
              <a:t>𝑠</a:t>
            </a:r>
            <a:r>
              <a:rPr lang="en-US" altLang="zh-CN" dirty="0">
                <a:latin typeface="Times New Roman" panose="02020603050405020304" pitchFamily="18" charset="0"/>
                <a:ea typeface="楷体" panose="02010609060101010101" pitchFamily="49" charset="-122"/>
              </a:rPr>
              <a:t>, </a:t>
            </a:r>
            <a:r>
              <a:rPr lang="zh-CN" altLang="en-US" dirty="0">
                <a:latin typeface="Times New Roman" panose="02020603050405020304" pitchFamily="18" charset="0"/>
                <a:ea typeface="楷体" panose="02010609060101010101" pitchFamily="49" charset="-122"/>
              </a:rPr>
              <a:t>𝑝</a:t>
            </a:r>
            <a:r>
              <a:rPr lang="en-US" altLang="zh-CN" dirty="0">
                <a:latin typeface="Times New Roman" panose="02020603050405020304" pitchFamily="18" charset="0"/>
                <a:ea typeface="楷体" panose="02010609060101010101" pitchFamily="49" charset="-122"/>
              </a:rPr>
              <a:t>2),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5, </a:t>
            </a:r>
            <a:r>
              <a:rPr lang="zh-CN" altLang="en-US" dirty="0">
                <a:latin typeface="Times New Roman" panose="02020603050405020304" pitchFamily="18" charset="0"/>
                <a:ea typeface="楷体" panose="02010609060101010101" pitchFamily="49" charset="-122"/>
              </a:rPr>
              <a:t>𝑔</a:t>
            </a:r>
            <a:r>
              <a:rPr lang="en-US" altLang="zh-CN" dirty="0">
                <a:latin typeface="Times New Roman" panose="02020603050405020304" pitchFamily="18" charset="0"/>
                <a:ea typeface="楷体" panose="02010609060101010101" pitchFamily="49" charset="-122"/>
              </a:rPr>
              <a:t>0, 45</a:t>
            </a:r>
            <a:r>
              <a:rPr lang="zh-CN" altLang="en-US" dirty="0">
                <a:latin typeface="Times New Roman" panose="02020603050405020304" pitchFamily="18" charset="0"/>
                <a:ea typeface="楷体" panose="02010609060101010101" pitchFamily="49" charset="-122"/>
              </a:rPr>
              <a:t>𝑠</a:t>
            </a:r>
            <a:r>
              <a:rPr lang="en-US" altLang="zh-CN" dirty="0">
                <a:latin typeface="Times New Roman" panose="02020603050405020304" pitchFamily="18" charset="0"/>
                <a:ea typeface="楷体" panose="02010609060101010101" pitchFamily="49" charset="-122"/>
              </a:rPr>
              <a:t>, </a:t>
            </a:r>
            <a:r>
              <a:rPr lang="zh-CN" altLang="en-US" dirty="0">
                <a:latin typeface="Times New Roman" panose="02020603050405020304" pitchFamily="18" charset="0"/>
                <a:ea typeface="楷体" panose="02010609060101010101" pitchFamily="49" charset="-122"/>
              </a:rPr>
              <a:t>𝑝</a:t>
            </a:r>
            <a:r>
              <a:rPr lang="en-US" altLang="zh-CN" dirty="0">
                <a:latin typeface="Times New Roman" panose="02020603050405020304" pitchFamily="18" charset="0"/>
                <a:ea typeface="楷体" panose="02010609060101010101" pitchFamily="49" charset="-122"/>
              </a:rPr>
              <a:t>1)</a:t>
            </a:r>
            <a:r>
              <a:rPr lang="zh-CN" altLang="en-US" dirty="0">
                <a:latin typeface="Times New Roman" panose="02020603050405020304" pitchFamily="18" charset="0"/>
                <a:ea typeface="楷体" panose="02010609060101010101" pitchFamily="49" charset="-122"/>
              </a:rPr>
              <a:t>。</a:t>
            </a:r>
            <a:endParaRPr lang="en-US" altLang="zh-CN" dirty="0">
              <a:latin typeface="Times New Roman" panose="02020603050405020304" pitchFamily="18" charset="0"/>
              <a:ea typeface="楷体" panose="02010609060101010101" pitchFamily="49" charset="-122"/>
            </a:endParaRPr>
          </a:p>
          <a:p>
            <a:pPr algn="just"/>
            <a:r>
              <a:rPr lang="zh-CN" altLang="en-US" dirty="0">
                <a:latin typeface="Times New Roman" panose="02020603050405020304" pitchFamily="18" charset="0"/>
                <a:ea typeface="楷体" panose="02010609060101010101" pitchFamily="49" charset="-122"/>
              </a:rPr>
              <a:t>投递时间为 </a:t>
            </a:r>
            <a:r>
              <a:rPr lang="en-US" altLang="zh-CN" dirty="0">
                <a:latin typeface="Times New Roman" panose="02020603050405020304" pitchFamily="18" charset="0"/>
                <a:ea typeface="楷体" panose="02010609060101010101" pitchFamily="49" charset="-122"/>
              </a:rPr>
              <a:t>45s</a:t>
            </a:r>
            <a:r>
              <a:rPr lang="zh-CN" altLang="en-US" dirty="0">
                <a:latin typeface="Times New Roman" panose="02020603050405020304" pitchFamily="18" charset="0"/>
                <a:ea typeface="楷体" panose="02010609060101010101" pitchFamily="49" charset="-122"/>
              </a:rPr>
              <a:t>，</a:t>
            </a:r>
            <a:endParaRPr lang="en-US" altLang="zh-CN" dirty="0">
              <a:latin typeface="Times New Roman" panose="02020603050405020304" pitchFamily="18" charset="0"/>
              <a:ea typeface="楷体" panose="02010609060101010101" pitchFamily="49" charset="-122"/>
            </a:endParaRPr>
          </a:p>
          <a:p>
            <a:pPr algn="just"/>
            <a:r>
              <a:rPr lang="zh-CN" altLang="en-US" dirty="0">
                <a:latin typeface="Times New Roman" panose="02020603050405020304" pitchFamily="18" charset="0"/>
                <a:ea typeface="楷体" panose="02010609060101010101" pitchFamily="49" charset="-122"/>
              </a:rPr>
              <a:t>总能耗为</a:t>
            </a:r>
            <a:r>
              <a:rPr lang="en-US" altLang="zh-CN" dirty="0">
                <a:latin typeface="Times New Roman" panose="02020603050405020304" pitchFamily="18" charset="0"/>
                <a:ea typeface="楷体" panose="02010609060101010101" pitchFamily="49" charset="-122"/>
              </a:rPr>
              <a:t>2</a:t>
            </a:r>
            <a:r>
              <a:rPr lang="zh-CN" altLang="en-US" dirty="0">
                <a:latin typeface="Times New Roman" panose="02020603050405020304" pitchFamily="18" charset="0"/>
                <a:ea typeface="楷体" panose="02010609060101010101" pitchFamily="49" charset="-122"/>
              </a:rPr>
              <a:t>𝐸𝑒</a:t>
            </a:r>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𝑝</a:t>
            </a:r>
            <a:r>
              <a:rPr lang="en-US" altLang="zh-CN" dirty="0">
                <a:latin typeface="Times New Roman" panose="02020603050405020304" pitchFamily="18" charset="0"/>
                <a:ea typeface="楷体" panose="02010609060101010101" pitchFamily="49" charset="-122"/>
              </a:rPr>
              <a:t>1) + </a:t>
            </a:r>
            <a:r>
              <a:rPr lang="zh-CN" altLang="en-US" dirty="0">
                <a:latin typeface="Times New Roman" panose="02020603050405020304" pitchFamily="18" charset="0"/>
                <a:ea typeface="楷体" panose="02010609060101010101" pitchFamily="49" charset="-122"/>
              </a:rPr>
              <a:t>𝐸𝑒</a:t>
            </a:r>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𝑝</a:t>
            </a:r>
            <a:r>
              <a:rPr lang="en-US" altLang="zh-CN" dirty="0">
                <a:latin typeface="Times New Roman" panose="02020603050405020304" pitchFamily="18" charset="0"/>
                <a:ea typeface="楷体" panose="02010609060101010101" pitchFamily="49" charset="-122"/>
              </a:rPr>
              <a:t>2)</a:t>
            </a:r>
            <a:r>
              <a:rPr lang="zh-CN" altLang="en-US" dirty="0">
                <a:latin typeface="Times New Roman" panose="02020603050405020304" pitchFamily="18" charset="0"/>
                <a:ea typeface="楷体" panose="02010609060101010101" pitchFamily="49" charset="-122"/>
              </a:rPr>
              <a:t>。</a:t>
            </a:r>
          </a:p>
        </p:txBody>
      </p:sp>
      <p:sp>
        <p:nvSpPr>
          <p:cNvPr id="18" name="文本框 17">
            <a:extLst>
              <a:ext uri="{FF2B5EF4-FFF2-40B4-BE49-F238E27FC236}">
                <a16:creationId xmlns:a16="http://schemas.microsoft.com/office/drawing/2014/main" id="{1597519B-BF64-48C0-9F21-D43F6A100653}"/>
              </a:ext>
            </a:extLst>
          </p:cNvPr>
          <p:cNvSpPr txBox="1"/>
          <p:nvPr/>
        </p:nvSpPr>
        <p:spPr>
          <a:xfrm>
            <a:off x="8312877" y="2267728"/>
            <a:ext cx="3515458" cy="1754326"/>
          </a:xfrm>
          <a:prstGeom prst="rect">
            <a:avLst/>
          </a:prstGeom>
          <a:noFill/>
        </p:spPr>
        <p:txBody>
          <a:bodyPr wrap="square" rtlCol="0">
            <a:spAutoFit/>
          </a:bodyPr>
          <a:lstStyle/>
          <a:p>
            <a:pPr algn="just"/>
            <a:r>
              <a:rPr lang="zh-CN" altLang="en-US" dirty="0">
                <a:latin typeface="Times New Roman" panose="02020603050405020304" pitchFamily="18" charset="0"/>
                <a:ea typeface="楷体" panose="02010609060101010101" pitchFamily="49" charset="-122"/>
              </a:rPr>
              <a:t>𝑝𝑎</a:t>
            </a:r>
            <a:r>
              <a:rPr lang="en-US" altLang="zh-CN" dirty="0">
                <a:latin typeface="Times New Roman" panose="02020603050405020304" pitchFamily="18" charset="0"/>
                <a:ea typeface="楷体" panose="02010609060101010101" pitchFamily="49" charset="-122"/>
              </a:rPr>
              <a:t>1</a:t>
            </a:r>
            <a:r>
              <a:rPr lang="zh-CN" altLang="en-US" dirty="0">
                <a:latin typeface="Times New Roman" panose="02020603050405020304" pitchFamily="18" charset="0"/>
                <a:ea typeface="楷体" panose="02010609060101010101" pitchFamily="49" charset="-122"/>
              </a:rPr>
              <a:t>：</a:t>
            </a:r>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2, 10</a:t>
            </a:r>
            <a:r>
              <a:rPr lang="zh-CN" altLang="en-US" dirty="0">
                <a:latin typeface="Times New Roman" panose="02020603050405020304" pitchFamily="18" charset="0"/>
                <a:ea typeface="楷体" panose="02010609060101010101" pitchFamily="49" charset="-122"/>
              </a:rPr>
              <a:t>𝑠</a:t>
            </a:r>
            <a:r>
              <a:rPr lang="en-US" altLang="zh-CN" dirty="0">
                <a:latin typeface="Times New Roman" panose="02020603050405020304" pitchFamily="18" charset="0"/>
                <a:ea typeface="楷体" panose="02010609060101010101" pitchFamily="49" charset="-122"/>
              </a:rPr>
              <a:t>, </a:t>
            </a:r>
            <a:r>
              <a:rPr lang="zh-CN" altLang="en-US" dirty="0">
                <a:latin typeface="Times New Roman" panose="02020603050405020304" pitchFamily="18" charset="0"/>
                <a:ea typeface="楷体" panose="02010609060101010101" pitchFamily="49" charset="-122"/>
              </a:rPr>
              <a:t>𝑝</a:t>
            </a:r>
            <a:r>
              <a:rPr lang="en-US" altLang="zh-CN" dirty="0">
                <a:latin typeface="Times New Roman" panose="02020603050405020304" pitchFamily="18" charset="0"/>
                <a:ea typeface="楷体" panose="02010609060101010101" pitchFamily="49" charset="-122"/>
              </a:rPr>
              <a:t>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4, 25</a:t>
            </a:r>
            <a:r>
              <a:rPr lang="zh-CN" altLang="en-US" dirty="0">
                <a:latin typeface="Times New Roman" panose="02020603050405020304" pitchFamily="18" charset="0"/>
                <a:ea typeface="楷体" panose="02010609060101010101" pitchFamily="49" charset="-122"/>
              </a:rPr>
              <a:t>𝑠</a:t>
            </a:r>
            <a:r>
              <a:rPr lang="en-US" altLang="zh-CN" dirty="0">
                <a:latin typeface="Times New Roman" panose="02020603050405020304" pitchFamily="18" charset="0"/>
                <a:ea typeface="楷体" panose="02010609060101010101" pitchFamily="49" charset="-122"/>
              </a:rPr>
              <a:t>, </a:t>
            </a:r>
            <a:r>
              <a:rPr lang="zh-CN" altLang="en-US" dirty="0">
                <a:latin typeface="Times New Roman" panose="02020603050405020304" pitchFamily="18" charset="0"/>
                <a:ea typeface="楷体" panose="02010609060101010101" pitchFamily="49" charset="-122"/>
              </a:rPr>
              <a:t>𝑝</a:t>
            </a:r>
            <a:r>
              <a:rPr lang="en-US" altLang="zh-CN" dirty="0">
                <a:latin typeface="Times New Roman" panose="02020603050405020304" pitchFamily="18" charset="0"/>
                <a:ea typeface="楷体" panose="02010609060101010101" pitchFamily="49" charset="-122"/>
              </a:rPr>
              <a:t>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4,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5, 35</a:t>
            </a:r>
            <a:r>
              <a:rPr lang="zh-CN" altLang="en-US" dirty="0">
                <a:latin typeface="Times New Roman" panose="02020603050405020304" pitchFamily="18" charset="0"/>
                <a:ea typeface="楷体" panose="02010609060101010101" pitchFamily="49" charset="-122"/>
              </a:rPr>
              <a:t>𝑠</a:t>
            </a:r>
            <a:r>
              <a:rPr lang="en-US" altLang="zh-CN" dirty="0">
                <a:latin typeface="Times New Roman" panose="02020603050405020304" pitchFamily="18" charset="0"/>
                <a:ea typeface="楷体" panose="02010609060101010101" pitchFamily="49" charset="-122"/>
              </a:rPr>
              <a:t>, </a:t>
            </a:r>
            <a:r>
              <a:rPr lang="zh-CN" altLang="en-US" dirty="0">
                <a:latin typeface="Times New Roman" panose="02020603050405020304" pitchFamily="18" charset="0"/>
                <a:ea typeface="楷体" panose="02010609060101010101" pitchFamily="49" charset="-122"/>
              </a:rPr>
              <a:t>𝑝</a:t>
            </a:r>
            <a:r>
              <a:rPr lang="en-US" altLang="zh-CN" dirty="0">
                <a:latin typeface="Times New Roman" panose="02020603050405020304" pitchFamily="18" charset="0"/>
                <a:ea typeface="楷体" panose="02010609060101010101" pitchFamily="49" charset="-122"/>
              </a:rPr>
              <a:t>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5, </a:t>
            </a:r>
            <a:r>
              <a:rPr lang="zh-CN" altLang="en-US" dirty="0">
                <a:latin typeface="Times New Roman" panose="02020603050405020304" pitchFamily="18" charset="0"/>
                <a:ea typeface="楷体" panose="02010609060101010101" pitchFamily="49" charset="-122"/>
              </a:rPr>
              <a:t>𝑔</a:t>
            </a:r>
            <a:r>
              <a:rPr lang="en-US" altLang="zh-CN" dirty="0">
                <a:latin typeface="Times New Roman" panose="02020603050405020304" pitchFamily="18" charset="0"/>
                <a:ea typeface="楷体" panose="02010609060101010101" pitchFamily="49" charset="-122"/>
              </a:rPr>
              <a:t>0, 45</a:t>
            </a:r>
            <a:r>
              <a:rPr lang="zh-CN" altLang="en-US" dirty="0">
                <a:latin typeface="Times New Roman" panose="02020603050405020304" pitchFamily="18" charset="0"/>
                <a:ea typeface="楷体" panose="02010609060101010101" pitchFamily="49" charset="-122"/>
              </a:rPr>
              <a:t>𝑠</a:t>
            </a:r>
            <a:r>
              <a:rPr lang="en-US" altLang="zh-CN" dirty="0">
                <a:latin typeface="Times New Roman" panose="02020603050405020304" pitchFamily="18" charset="0"/>
                <a:ea typeface="楷体" panose="02010609060101010101" pitchFamily="49" charset="-122"/>
              </a:rPr>
              <a:t>, </a:t>
            </a:r>
            <a:r>
              <a:rPr lang="zh-CN" altLang="en-US" dirty="0">
                <a:latin typeface="Times New Roman" panose="02020603050405020304" pitchFamily="18" charset="0"/>
                <a:ea typeface="楷体" panose="02010609060101010101" pitchFamily="49" charset="-122"/>
              </a:rPr>
              <a:t>𝑝</a:t>
            </a:r>
            <a:r>
              <a:rPr lang="en-US" altLang="zh-CN" dirty="0">
                <a:latin typeface="Times New Roman" panose="02020603050405020304" pitchFamily="18" charset="0"/>
                <a:ea typeface="楷体" panose="02010609060101010101" pitchFamily="49" charset="-122"/>
              </a:rPr>
              <a:t>1)</a:t>
            </a:r>
          </a:p>
          <a:p>
            <a:pPr algn="just"/>
            <a:r>
              <a:rPr lang="zh-CN" altLang="en-US" dirty="0">
                <a:latin typeface="Times New Roman" panose="02020603050405020304" pitchFamily="18" charset="0"/>
                <a:ea typeface="楷体" panose="02010609060101010101" pitchFamily="49" charset="-122"/>
              </a:rPr>
              <a:t>投递时间为</a:t>
            </a:r>
            <a:r>
              <a:rPr lang="en-US" altLang="zh-CN" dirty="0">
                <a:latin typeface="Times New Roman" panose="02020603050405020304" pitchFamily="18" charset="0"/>
                <a:ea typeface="楷体" panose="02010609060101010101" pitchFamily="49" charset="-122"/>
              </a:rPr>
              <a:t>45s</a:t>
            </a:r>
            <a:r>
              <a:rPr lang="zh-CN" altLang="en-US" dirty="0">
                <a:latin typeface="Times New Roman" panose="02020603050405020304" pitchFamily="18" charset="0"/>
                <a:ea typeface="楷体" panose="02010609060101010101" pitchFamily="49" charset="-122"/>
              </a:rPr>
              <a:t>，</a:t>
            </a:r>
            <a:endParaRPr lang="en-US" altLang="zh-CN" dirty="0">
              <a:latin typeface="Times New Roman" panose="02020603050405020304" pitchFamily="18" charset="0"/>
              <a:ea typeface="楷体" panose="02010609060101010101" pitchFamily="49" charset="-122"/>
            </a:endParaRPr>
          </a:p>
          <a:p>
            <a:pPr algn="just"/>
            <a:r>
              <a:rPr lang="zh-CN" altLang="en-US" dirty="0">
                <a:latin typeface="Times New Roman" panose="02020603050405020304" pitchFamily="18" charset="0"/>
                <a:ea typeface="楷体" panose="02010609060101010101" pitchFamily="49" charset="-122"/>
              </a:rPr>
              <a:t>总能耗为 </a:t>
            </a:r>
            <a:r>
              <a:rPr lang="en-US" altLang="zh-CN" dirty="0">
                <a:latin typeface="Times New Roman" panose="02020603050405020304" pitchFamily="18" charset="0"/>
                <a:ea typeface="楷体" panose="02010609060101010101" pitchFamily="49" charset="-122"/>
              </a:rPr>
              <a:t>4</a:t>
            </a:r>
            <a:r>
              <a:rPr lang="zh-CN" altLang="en-US" dirty="0">
                <a:latin typeface="Times New Roman" panose="02020603050405020304" pitchFamily="18" charset="0"/>
                <a:ea typeface="楷体" panose="02010609060101010101" pitchFamily="49" charset="-122"/>
              </a:rPr>
              <a:t>𝐸𝑒</a:t>
            </a:r>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𝑝</a:t>
            </a:r>
            <a:r>
              <a:rPr lang="en-US" altLang="zh-CN" dirty="0">
                <a:latin typeface="Times New Roman" panose="02020603050405020304" pitchFamily="18" charset="0"/>
                <a:ea typeface="楷体" panose="02010609060101010101" pitchFamily="49" charset="-122"/>
              </a:rPr>
              <a:t>1)</a:t>
            </a:r>
            <a:r>
              <a:rPr lang="zh-CN" altLang="en-US" dirty="0">
                <a:latin typeface="Times New Roman" panose="02020603050405020304" pitchFamily="18" charset="0"/>
                <a:ea typeface="楷体" panose="02010609060101010101" pitchFamily="49" charset="-122"/>
              </a:rPr>
              <a:t>。</a:t>
            </a:r>
          </a:p>
          <a:p>
            <a:pPr algn="just"/>
            <a:endParaRPr lang="zh-CN" altLang="en-US" dirty="0">
              <a:latin typeface="Times New Roman" panose="02020603050405020304" pitchFamily="18" charset="0"/>
              <a:ea typeface="楷体" panose="02010609060101010101" pitchFamily="49" charset="-122"/>
            </a:endParaRPr>
          </a:p>
        </p:txBody>
      </p:sp>
      <p:sp>
        <p:nvSpPr>
          <p:cNvPr id="19" name="文本框 18">
            <a:extLst>
              <a:ext uri="{FF2B5EF4-FFF2-40B4-BE49-F238E27FC236}">
                <a16:creationId xmlns:a16="http://schemas.microsoft.com/office/drawing/2014/main" id="{7E9063B9-B24B-40C1-97A8-39BCA1FD2A92}"/>
              </a:ext>
            </a:extLst>
          </p:cNvPr>
          <p:cNvSpPr txBox="1"/>
          <p:nvPr/>
        </p:nvSpPr>
        <p:spPr>
          <a:xfrm>
            <a:off x="2300140" y="1776987"/>
            <a:ext cx="5503558" cy="923330"/>
          </a:xfrm>
          <a:prstGeom prst="rect">
            <a:avLst/>
          </a:prstGeom>
          <a:noFill/>
        </p:spPr>
        <p:txBody>
          <a:bodyPr wrap="square" rtlCol="0">
            <a:spAutoFit/>
          </a:bodyPr>
          <a:lstStyle/>
          <a:p>
            <a:pPr algn="just"/>
            <a:r>
              <a:rPr lang="zh-CN" altLang="en-US" dirty="0">
                <a:latin typeface="Times New Roman" panose="02020603050405020304" pitchFamily="18" charset="0"/>
                <a:ea typeface="楷体" panose="02010609060101010101" pitchFamily="49" charset="-122"/>
              </a:rPr>
              <a:t>设以功率级别𝑝</a:t>
            </a:r>
            <a:r>
              <a:rPr lang="en-US" altLang="zh-CN" dirty="0">
                <a:latin typeface="Times New Roman" panose="02020603050405020304" pitchFamily="18" charset="0"/>
                <a:ea typeface="楷体" panose="02010609060101010101" pitchFamily="49" charset="-122"/>
              </a:rPr>
              <a:t>1</a:t>
            </a:r>
            <a:r>
              <a:rPr lang="zh-CN" altLang="en-US" dirty="0">
                <a:latin typeface="Times New Roman" panose="02020603050405020304" pitchFamily="18" charset="0"/>
                <a:ea typeface="楷体" panose="02010609060101010101" pitchFamily="49" charset="-122"/>
              </a:rPr>
              <a:t>传输两次相同大小的消息所需的能耗大于以功率级别𝑝</a:t>
            </a:r>
            <a:r>
              <a:rPr lang="en-US" altLang="zh-CN" dirty="0">
                <a:latin typeface="Times New Roman" panose="02020603050405020304" pitchFamily="18" charset="0"/>
                <a:ea typeface="楷体" panose="02010609060101010101" pitchFamily="49" charset="-122"/>
              </a:rPr>
              <a:t>2</a:t>
            </a:r>
            <a:r>
              <a:rPr lang="zh-CN" altLang="en-US" dirty="0">
                <a:latin typeface="Times New Roman" panose="02020603050405020304" pitchFamily="18" charset="0"/>
                <a:ea typeface="楷体" panose="02010609060101010101" pitchFamily="49" charset="-122"/>
              </a:rPr>
              <a:t>传输一次消息的能耗，表示为 </a:t>
            </a:r>
            <a:r>
              <a:rPr lang="en-US" altLang="zh-CN" dirty="0">
                <a:latin typeface="Times New Roman" panose="02020603050405020304" pitchFamily="18" charset="0"/>
                <a:ea typeface="楷体" panose="02010609060101010101" pitchFamily="49" charset="-122"/>
              </a:rPr>
              <a:t>2</a:t>
            </a:r>
            <a:r>
              <a:rPr lang="zh-CN" altLang="en-US" dirty="0">
                <a:latin typeface="Times New Roman" panose="02020603050405020304" pitchFamily="18" charset="0"/>
                <a:ea typeface="楷体" panose="02010609060101010101" pitchFamily="49" charset="-122"/>
              </a:rPr>
              <a:t>𝐸𝑒</a:t>
            </a:r>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𝑝</a:t>
            </a:r>
            <a:r>
              <a:rPr lang="en-US" altLang="zh-CN" dirty="0">
                <a:latin typeface="Times New Roman" panose="02020603050405020304" pitchFamily="18" charset="0"/>
                <a:ea typeface="楷体" panose="02010609060101010101" pitchFamily="49" charset="-122"/>
              </a:rPr>
              <a:t>1) &gt; </a:t>
            </a:r>
            <a:r>
              <a:rPr lang="zh-CN" altLang="en-US" dirty="0">
                <a:latin typeface="Times New Roman" panose="02020603050405020304" pitchFamily="18" charset="0"/>
                <a:ea typeface="楷体" panose="02010609060101010101" pitchFamily="49" charset="-122"/>
              </a:rPr>
              <a:t>𝐸𝑒</a:t>
            </a:r>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𝑝</a:t>
            </a:r>
            <a:r>
              <a:rPr lang="en-US" altLang="zh-CN" dirty="0">
                <a:latin typeface="Times New Roman" panose="02020603050405020304" pitchFamily="18" charset="0"/>
                <a:ea typeface="楷体" panose="02010609060101010101" pitchFamily="49" charset="-122"/>
              </a:rPr>
              <a:t>2)</a:t>
            </a:r>
            <a:r>
              <a:rPr lang="zh-CN" altLang="en-US" dirty="0">
                <a:latin typeface="Times New Roman" panose="02020603050405020304" pitchFamily="18" charset="0"/>
                <a:ea typeface="楷体" panose="02010609060101010101" pitchFamily="49" charset="-122"/>
              </a:rPr>
              <a:t>。</a:t>
            </a:r>
          </a:p>
        </p:txBody>
      </p:sp>
      <p:sp>
        <p:nvSpPr>
          <p:cNvPr id="20" name="文本框 19">
            <a:extLst>
              <a:ext uri="{FF2B5EF4-FFF2-40B4-BE49-F238E27FC236}">
                <a16:creationId xmlns:a16="http://schemas.microsoft.com/office/drawing/2014/main" id="{D70104C4-3BD8-47FE-B1D9-059BF9AE2D49}"/>
              </a:ext>
            </a:extLst>
          </p:cNvPr>
          <p:cNvSpPr txBox="1"/>
          <p:nvPr/>
        </p:nvSpPr>
        <p:spPr>
          <a:xfrm>
            <a:off x="9391960" y="3699161"/>
            <a:ext cx="1083840" cy="923330"/>
          </a:xfrm>
          <a:prstGeom prst="rect">
            <a:avLst/>
          </a:prstGeom>
          <a:noFill/>
          <a:ln>
            <a:solidFill>
              <a:schemeClr val="bg1"/>
            </a:solidFill>
          </a:ln>
        </p:spPr>
        <p:txBody>
          <a:bodyPr wrap="square" rtlCol="0">
            <a:spAutoFit/>
          </a:bodyPr>
          <a:lstStyle/>
          <a:p>
            <a:r>
              <a:rPr lang="en-US" altLang="zh-CN" sz="54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VS</a:t>
            </a:r>
            <a:endParaRPr lang="zh-CN" altLang="en-US" sz="8000" b="1" baseline="30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21" name="组合 20">
            <a:extLst>
              <a:ext uri="{FF2B5EF4-FFF2-40B4-BE49-F238E27FC236}">
                <a16:creationId xmlns:a16="http://schemas.microsoft.com/office/drawing/2014/main" id="{711867C3-233D-4732-9C17-1495273D3863}"/>
              </a:ext>
            </a:extLst>
          </p:cNvPr>
          <p:cNvGrpSpPr/>
          <p:nvPr/>
        </p:nvGrpSpPr>
        <p:grpSpPr>
          <a:xfrm>
            <a:off x="7901670" y="2700317"/>
            <a:ext cx="4263185" cy="3184401"/>
            <a:chOff x="1442413" y="4695564"/>
            <a:chExt cx="3622200" cy="2541082"/>
          </a:xfrm>
          <a:solidFill>
            <a:srgbClr val="FFFF00"/>
          </a:solidFill>
        </p:grpSpPr>
        <p:sp>
          <p:nvSpPr>
            <p:cNvPr id="22" name="爆炸形: 14 pt  21">
              <a:extLst>
                <a:ext uri="{FF2B5EF4-FFF2-40B4-BE49-F238E27FC236}">
                  <a16:creationId xmlns:a16="http://schemas.microsoft.com/office/drawing/2014/main" id="{F4C49EB5-7EC1-4D4F-94AD-7C3A45A6394A}"/>
                </a:ext>
              </a:extLst>
            </p:cNvPr>
            <p:cNvSpPr/>
            <p:nvPr/>
          </p:nvSpPr>
          <p:spPr>
            <a:xfrm rot="923529">
              <a:off x="1442413" y="4695564"/>
              <a:ext cx="3622200" cy="2541082"/>
            </a:xfrm>
            <a:prstGeom prst="irregularSeal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文本框 24">
              <a:extLst>
                <a:ext uri="{FF2B5EF4-FFF2-40B4-BE49-F238E27FC236}">
                  <a16:creationId xmlns:a16="http://schemas.microsoft.com/office/drawing/2014/main" id="{8169B793-D1DE-49DF-BB99-043677243FF1}"/>
                </a:ext>
              </a:extLst>
            </p:cNvPr>
            <p:cNvSpPr txBox="1"/>
            <p:nvPr/>
          </p:nvSpPr>
          <p:spPr>
            <a:xfrm>
              <a:off x="2121513" y="5546727"/>
              <a:ext cx="1934404" cy="859596"/>
            </a:xfrm>
            <a:prstGeom prst="rect">
              <a:avLst/>
            </a:prstGeom>
            <a:grpFill/>
          </p:spPr>
          <p:txBody>
            <a:bodyPr wrap="square" rtlCol="0">
              <a:spAutoFit/>
            </a:bodyPr>
            <a:lstStyle/>
            <a:p>
              <a:pPr algn="ctr"/>
              <a:r>
                <a:rPr lang="zh-CN" altLang="en-US" sz="1600" dirty="0">
                  <a:latin typeface="楷体" panose="02010609060101010101" pitchFamily="49" charset="-122"/>
                  <a:ea typeface="楷体" panose="02010609060101010101" pitchFamily="49" charset="-122"/>
                </a:rPr>
                <a:t>对节点的功率进行自适应的感知可以在保证消息</a:t>
              </a:r>
              <a:r>
                <a:rPr lang="zh-CN" altLang="en-US" sz="1600" dirty="0">
                  <a:solidFill>
                    <a:srgbClr val="FF0000"/>
                  </a:solidFill>
                  <a:latin typeface="楷体" panose="02010609060101010101" pitchFamily="49" charset="-122"/>
                  <a:ea typeface="楷体" panose="02010609060101010101" pitchFamily="49" charset="-122"/>
                </a:rPr>
                <a:t>及时投递</a:t>
              </a:r>
              <a:r>
                <a:rPr lang="zh-CN" altLang="en-US" sz="1600" dirty="0">
                  <a:latin typeface="楷体" panose="02010609060101010101" pitchFamily="49" charset="-122"/>
                  <a:ea typeface="楷体" panose="02010609060101010101" pitchFamily="49" charset="-122"/>
                </a:rPr>
                <a:t>的同时进一步</a:t>
              </a:r>
              <a:r>
                <a:rPr lang="zh-CN" altLang="en-US" sz="1600" dirty="0">
                  <a:solidFill>
                    <a:srgbClr val="FF0000"/>
                  </a:solidFill>
                  <a:latin typeface="楷体" panose="02010609060101010101" pitchFamily="49" charset="-122"/>
                  <a:ea typeface="楷体" panose="02010609060101010101" pitchFamily="49" charset="-122"/>
                </a:rPr>
                <a:t>减小能耗</a:t>
              </a:r>
              <a:r>
                <a:rPr lang="zh-CN" altLang="en-US" sz="1600" dirty="0">
                  <a:latin typeface="楷体" panose="02010609060101010101" pitchFamily="49" charset="-122"/>
                  <a:ea typeface="楷体" panose="02010609060101010101" pitchFamily="49" charset="-122"/>
                </a:rPr>
                <a:t>！</a:t>
              </a:r>
            </a:p>
          </p:txBody>
        </p:sp>
      </p:grpSp>
      <p:sp>
        <p:nvSpPr>
          <p:cNvPr id="31" name="矩形 30">
            <a:extLst>
              <a:ext uri="{FF2B5EF4-FFF2-40B4-BE49-F238E27FC236}">
                <a16:creationId xmlns:a16="http://schemas.microsoft.com/office/drawing/2014/main" id="{5F2AA106-F25A-4950-B684-132B806DCBDB}"/>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33" name="矩形 32">
            <a:extLst>
              <a:ext uri="{FF2B5EF4-FFF2-40B4-BE49-F238E27FC236}">
                <a16:creationId xmlns:a16="http://schemas.microsoft.com/office/drawing/2014/main" id="{D2F47918-B72A-47E2-96C2-B23289BA12B7}"/>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35" name="矩形 34">
            <a:extLst>
              <a:ext uri="{FF2B5EF4-FFF2-40B4-BE49-F238E27FC236}">
                <a16:creationId xmlns:a16="http://schemas.microsoft.com/office/drawing/2014/main" id="{3F05C4DF-23E7-4903-9DFC-822E237A8984}"/>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36" name="矩形 35">
            <a:extLst>
              <a:ext uri="{FF2B5EF4-FFF2-40B4-BE49-F238E27FC236}">
                <a16:creationId xmlns:a16="http://schemas.microsoft.com/office/drawing/2014/main" id="{9E647D31-C03C-403C-BF92-63F46DBC5975}"/>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Tree>
    <p:extLst>
      <p:ext uri="{BB962C8B-B14F-4D97-AF65-F5344CB8AC3E}">
        <p14:creationId xmlns:p14="http://schemas.microsoft.com/office/powerpoint/2010/main" val="13992512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4742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4" name="文本框 23">
            <a:extLst>
              <a:ext uri="{FF2B5EF4-FFF2-40B4-BE49-F238E27FC236}">
                <a16:creationId xmlns:a16="http://schemas.microsoft.com/office/drawing/2014/main" id="{314B801D-E3D3-416C-BEE0-CE52F889302F}"/>
              </a:ext>
            </a:extLst>
          </p:cNvPr>
          <p:cNvSpPr txBox="1"/>
          <p:nvPr/>
        </p:nvSpPr>
        <p:spPr>
          <a:xfrm>
            <a:off x="2215298" y="941839"/>
            <a:ext cx="2941831" cy="461665"/>
          </a:xfrm>
          <a:prstGeom prst="rect">
            <a:avLst/>
          </a:prstGeom>
          <a:noFill/>
          <a:ln>
            <a:solidFill>
              <a:schemeClr val="bg1"/>
            </a:solidFill>
          </a:ln>
        </p:spPr>
        <p:txBody>
          <a:bodyPr wrap="none" rtlCol="0">
            <a:spAutoFit/>
          </a:bodyPr>
          <a:lstStyle/>
          <a:p>
            <a:r>
              <a:rPr lang="zh-CN" altLang="en-US" sz="2400" dirty="0">
                <a:solidFill>
                  <a:srgbClr val="231F20"/>
                </a:solidFill>
                <a:effectLst/>
                <a:latin typeface="Times New Roman" panose="02020603050405020304" pitchFamily="18" charset="0"/>
                <a:cs typeface="Times New Roman" panose="02020603050405020304" pitchFamily="18" charset="0"/>
              </a:rPr>
              <a:t>功率感知相遇树构建</a:t>
            </a:r>
            <a:endParaRPr lang="zh-CN" altLang="en-US" sz="3200" b="1" dirty="0">
              <a:solidFill>
                <a:schemeClr val="accent5">
                  <a:lumMod val="75000"/>
                </a:schemeClr>
              </a:solidFill>
              <a:latin typeface="Times New Roman" panose="02020603050405020304" pitchFamily="18" charset="0"/>
              <a:ea typeface="+mj-ea"/>
              <a:cs typeface="Times New Roman" panose="02020603050405020304" pitchFamily="18" charset="0"/>
            </a:endParaRPr>
          </a:p>
        </p:txBody>
      </p:sp>
      <p:sp>
        <p:nvSpPr>
          <p:cNvPr id="26" name="矩形 25">
            <a:extLst>
              <a:ext uri="{FF2B5EF4-FFF2-40B4-BE49-F238E27FC236}">
                <a16:creationId xmlns:a16="http://schemas.microsoft.com/office/drawing/2014/main" id="{D455097A-5D2E-4D36-9ED3-55E096473AF6}"/>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7" name="文本框 26">
            <a:extLst>
              <a:ext uri="{FF2B5EF4-FFF2-40B4-BE49-F238E27FC236}">
                <a16:creationId xmlns:a16="http://schemas.microsoft.com/office/drawing/2014/main" id="{B08F76A2-FEB7-41E0-A9C2-4BFA3CE0115F}"/>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8" name="图片 27">
            <a:extLst>
              <a:ext uri="{FF2B5EF4-FFF2-40B4-BE49-F238E27FC236}">
                <a16:creationId xmlns:a16="http://schemas.microsoft.com/office/drawing/2014/main" id="{29A90FFD-121D-4EC2-AB28-FD9CF0BBEC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2" name="图片 1">
            <a:extLst>
              <a:ext uri="{FF2B5EF4-FFF2-40B4-BE49-F238E27FC236}">
                <a16:creationId xmlns:a16="http://schemas.microsoft.com/office/drawing/2014/main" id="{2C114F1B-2A68-4F72-8D21-C37DACA9DC3C}"/>
              </a:ext>
            </a:extLst>
          </p:cNvPr>
          <p:cNvPicPr>
            <a:picLocks noChangeAspect="1"/>
          </p:cNvPicPr>
          <p:nvPr/>
        </p:nvPicPr>
        <p:blipFill>
          <a:blip r:embed="rId4"/>
          <a:stretch>
            <a:fillRect/>
          </a:stretch>
        </p:blipFill>
        <p:spPr>
          <a:xfrm>
            <a:off x="2131442" y="1762704"/>
            <a:ext cx="4627563" cy="4632512"/>
          </a:xfrm>
          <a:prstGeom prst="rect">
            <a:avLst/>
          </a:prstGeom>
        </p:spPr>
      </p:pic>
      <p:sp>
        <p:nvSpPr>
          <p:cNvPr id="33" name="文本框 32">
            <a:extLst>
              <a:ext uri="{FF2B5EF4-FFF2-40B4-BE49-F238E27FC236}">
                <a16:creationId xmlns:a16="http://schemas.microsoft.com/office/drawing/2014/main" id="{0A4A13D5-5B3A-4D76-8D09-8F2BA46474A9}"/>
              </a:ext>
            </a:extLst>
          </p:cNvPr>
          <p:cNvSpPr txBox="1"/>
          <p:nvPr/>
        </p:nvSpPr>
        <p:spPr>
          <a:xfrm>
            <a:off x="6759005" y="1739683"/>
            <a:ext cx="5238064" cy="3293209"/>
          </a:xfrm>
          <a:prstGeom prst="rect">
            <a:avLst/>
          </a:prstGeom>
          <a:noFill/>
          <a:ln>
            <a:solidFill>
              <a:schemeClr val="bg1"/>
            </a:solidFill>
          </a:ln>
        </p:spPr>
        <p:txBody>
          <a:bodyPr wrap="square" rtlCol="0">
            <a:spAutoFit/>
          </a:bodyPr>
          <a:lstStyle/>
          <a:p>
            <a:pPr algn="just"/>
            <a:r>
              <a:rPr lang="en-US" altLang="zh-CN" sz="1600" dirty="0">
                <a:solidFill>
                  <a:srgbClr val="231F20"/>
                </a:solidFill>
                <a:latin typeface="Times New Roman" panose="02020603050405020304" pitchFamily="18" charset="0"/>
                <a:ea typeface="楷体" panose="02010609060101010101" pitchFamily="49" charset="-122"/>
              </a:rPr>
              <a:t>(</a:t>
            </a:r>
            <a:r>
              <a:rPr lang="en-US" altLang="zh-CN" sz="1600" dirty="0">
                <a:solidFill>
                  <a:srgbClr val="231F20"/>
                </a:solidFill>
                <a:effectLst/>
                <a:latin typeface="Times New Roman" panose="02020603050405020304" pitchFamily="18" charset="0"/>
                <a:ea typeface="楷体" panose="02010609060101010101" pitchFamily="49" charset="-122"/>
              </a:rPr>
              <a:t>1)</a:t>
            </a:r>
            <a:r>
              <a:rPr lang="zh-CN" altLang="en-US" sz="1600" dirty="0">
                <a:solidFill>
                  <a:srgbClr val="231F20"/>
                </a:solidFill>
                <a:effectLst/>
                <a:latin typeface="Times New Roman" panose="02020603050405020304" pitchFamily="18" charset="0"/>
                <a:ea typeface="楷体" panose="02010609060101010101" pitchFamily="49" charset="-122"/>
              </a:rPr>
              <a:t>功率感知相遇树是一棵</a:t>
            </a:r>
            <a:r>
              <a:rPr lang="zh-CN" altLang="en-US" sz="1600" dirty="0">
                <a:solidFill>
                  <a:srgbClr val="FF0000"/>
                </a:solidFill>
                <a:effectLst/>
                <a:latin typeface="Times New Roman" panose="02020603050405020304" pitchFamily="18" charset="0"/>
                <a:ea typeface="楷体" panose="02010609060101010101" pitchFamily="49" charset="-122"/>
              </a:rPr>
              <a:t>有向树</a:t>
            </a:r>
            <a:r>
              <a:rPr lang="zh-CN" altLang="en-US" sz="1600" dirty="0">
                <a:solidFill>
                  <a:srgbClr val="231F20"/>
                </a:solidFill>
                <a:effectLst/>
                <a:latin typeface="Times New Roman" panose="02020603050405020304" pitchFamily="18" charset="0"/>
                <a:ea typeface="楷体" panose="02010609060101010101" pitchFamily="49" charset="-122"/>
              </a:rPr>
              <a:t>。</a:t>
            </a:r>
            <a:endParaRPr lang="en-US" altLang="zh-CN" sz="1600" dirty="0">
              <a:solidFill>
                <a:srgbClr val="231F20"/>
              </a:solidFill>
              <a:effectLst/>
              <a:latin typeface="Times New Roman" panose="02020603050405020304" pitchFamily="18" charset="0"/>
              <a:ea typeface="楷体" panose="02010609060101010101" pitchFamily="49" charset="-122"/>
            </a:endParaRPr>
          </a:p>
          <a:p>
            <a:pPr algn="just"/>
            <a:r>
              <a:rPr lang="en-US" altLang="zh-CN" sz="1600" dirty="0">
                <a:solidFill>
                  <a:srgbClr val="231F20"/>
                </a:solidFill>
                <a:effectLst/>
                <a:latin typeface="Times New Roman" panose="02020603050405020304" pitchFamily="18" charset="0"/>
                <a:ea typeface="楷体" panose="02010609060101010101" pitchFamily="49" charset="-122"/>
              </a:rPr>
              <a:t>(2)</a:t>
            </a:r>
            <a:r>
              <a:rPr lang="zh-CN" altLang="en-US" sz="1600" dirty="0">
                <a:solidFill>
                  <a:srgbClr val="231F20"/>
                </a:solidFill>
                <a:effectLst/>
                <a:latin typeface="Times New Roman" panose="02020603050405020304" pitchFamily="18" charset="0"/>
                <a:ea typeface="楷体" panose="02010609060101010101" pitchFamily="49" charset="-122"/>
              </a:rPr>
              <a:t>树中的每个节点代表网络中的一个无人机或者地面站。由于功率可调特性，节点具有多个功率级别，且可以在树中</a:t>
            </a:r>
            <a:r>
              <a:rPr lang="zh-CN" altLang="en-US" sz="1600" dirty="0">
                <a:solidFill>
                  <a:srgbClr val="FF0000"/>
                </a:solidFill>
                <a:effectLst/>
                <a:latin typeface="Times New Roman" panose="02020603050405020304" pitchFamily="18" charset="0"/>
                <a:ea typeface="楷体" panose="02010609060101010101" pitchFamily="49" charset="-122"/>
              </a:rPr>
              <a:t>重复</a:t>
            </a:r>
            <a:r>
              <a:rPr lang="zh-CN" altLang="en-US" sz="1600" dirty="0">
                <a:solidFill>
                  <a:srgbClr val="231F20"/>
                </a:solidFill>
                <a:effectLst/>
                <a:latin typeface="Times New Roman" panose="02020603050405020304" pitchFamily="18" charset="0"/>
                <a:ea typeface="楷体" panose="02010609060101010101" pitchFamily="49" charset="-122"/>
              </a:rPr>
              <a:t>出现。</a:t>
            </a:r>
            <a:endParaRPr lang="en-US" altLang="zh-CN" sz="1600" dirty="0">
              <a:solidFill>
                <a:srgbClr val="231F20"/>
              </a:solidFill>
              <a:effectLst/>
              <a:latin typeface="Times New Roman" panose="02020603050405020304" pitchFamily="18" charset="0"/>
              <a:ea typeface="楷体" panose="02010609060101010101" pitchFamily="49" charset="-122"/>
            </a:endParaRPr>
          </a:p>
          <a:p>
            <a:pPr algn="just"/>
            <a:r>
              <a:rPr lang="en-US" altLang="zh-CN" sz="1600" dirty="0">
                <a:solidFill>
                  <a:srgbClr val="231F20"/>
                </a:solidFill>
                <a:effectLst/>
                <a:latin typeface="Times New Roman" panose="02020603050405020304" pitchFamily="18" charset="0"/>
                <a:ea typeface="楷体" panose="02010609060101010101" pitchFamily="49" charset="-122"/>
              </a:rPr>
              <a:t>(3)</a:t>
            </a:r>
            <a:r>
              <a:rPr lang="zh-CN" altLang="en-US" sz="1600" dirty="0">
                <a:solidFill>
                  <a:srgbClr val="231F20"/>
                </a:solidFill>
                <a:effectLst/>
                <a:latin typeface="Times New Roman" panose="02020603050405020304" pitchFamily="18" charset="0"/>
                <a:ea typeface="楷体" panose="02010609060101010101" pitchFamily="49" charset="-122"/>
              </a:rPr>
              <a:t>树中的每条边代表了节点双方之间的相遇。相遇点具有唯一性，即每个相遇点只能在树中出现</a:t>
            </a:r>
            <a:r>
              <a:rPr lang="zh-CN" altLang="en-US" sz="1600" dirty="0">
                <a:solidFill>
                  <a:srgbClr val="FF0000"/>
                </a:solidFill>
                <a:effectLst/>
                <a:latin typeface="Times New Roman" panose="02020603050405020304" pitchFamily="18" charset="0"/>
                <a:ea typeface="楷体" panose="02010609060101010101" pitchFamily="49" charset="-122"/>
              </a:rPr>
              <a:t>一次</a:t>
            </a:r>
            <a:r>
              <a:rPr lang="zh-CN" altLang="en-US" sz="1600" dirty="0">
                <a:solidFill>
                  <a:srgbClr val="231F20"/>
                </a:solidFill>
                <a:effectLst/>
                <a:latin typeface="Times New Roman" panose="02020603050405020304" pitchFamily="18" charset="0"/>
                <a:ea typeface="楷体" panose="02010609060101010101" pitchFamily="49" charset="-122"/>
              </a:rPr>
              <a:t>。</a:t>
            </a:r>
            <a:endParaRPr lang="en-US" altLang="zh-CN" sz="1600" dirty="0">
              <a:solidFill>
                <a:srgbClr val="231F20"/>
              </a:solidFill>
              <a:effectLst/>
              <a:latin typeface="Times New Roman" panose="02020603050405020304" pitchFamily="18" charset="0"/>
              <a:ea typeface="楷体" panose="02010609060101010101" pitchFamily="49" charset="-122"/>
            </a:endParaRPr>
          </a:p>
          <a:p>
            <a:pPr algn="just"/>
            <a:r>
              <a:rPr lang="en-US" altLang="zh-CN" sz="1600" dirty="0">
                <a:solidFill>
                  <a:srgbClr val="231F20"/>
                </a:solidFill>
                <a:effectLst/>
                <a:latin typeface="Times New Roman" panose="02020603050405020304" pitchFamily="18" charset="0"/>
                <a:ea typeface="楷体" panose="02010609060101010101" pitchFamily="49" charset="-122"/>
              </a:rPr>
              <a:t>(4)</a:t>
            </a:r>
            <a:r>
              <a:rPr lang="zh-CN" altLang="en-US" sz="1600" dirty="0">
                <a:solidFill>
                  <a:srgbClr val="231F20"/>
                </a:solidFill>
                <a:effectLst/>
                <a:latin typeface="Times New Roman" panose="02020603050405020304" pitchFamily="18" charset="0"/>
                <a:ea typeface="楷体" panose="02010609060101010101" pitchFamily="49" charset="-122"/>
              </a:rPr>
              <a:t>树中每个节点的孩子节点是当前节点在</a:t>
            </a:r>
            <a:r>
              <a:rPr lang="zh-CN" altLang="en-US" sz="1600" dirty="0">
                <a:solidFill>
                  <a:srgbClr val="FF0000"/>
                </a:solidFill>
                <a:effectLst/>
                <a:latin typeface="Times New Roman" panose="02020603050405020304" pitchFamily="18" charset="0"/>
                <a:ea typeface="楷体" panose="02010609060101010101" pitchFamily="49" charset="-122"/>
              </a:rPr>
              <a:t>与其父节点相遇之后以及延迟约束之前</a:t>
            </a:r>
            <a:r>
              <a:rPr lang="zh-CN" altLang="en-US" sz="1600" dirty="0">
                <a:solidFill>
                  <a:srgbClr val="231F20"/>
                </a:solidFill>
                <a:effectLst/>
                <a:latin typeface="Times New Roman" panose="02020603050405020304" pitchFamily="18" charset="0"/>
                <a:ea typeface="楷体" panose="02010609060101010101" pitchFamily="49" charset="-122"/>
              </a:rPr>
              <a:t>，以不同功率级别能够相遇的其他节点。</a:t>
            </a:r>
            <a:endParaRPr lang="en-US" altLang="zh-CN" sz="1600" dirty="0">
              <a:solidFill>
                <a:srgbClr val="231F20"/>
              </a:solidFill>
              <a:effectLst/>
              <a:latin typeface="Times New Roman" panose="02020603050405020304" pitchFamily="18" charset="0"/>
              <a:ea typeface="楷体" panose="02010609060101010101" pitchFamily="49" charset="-122"/>
            </a:endParaRPr>
          </a:p>
          <a:p>
            <a:pPr algn="just"/>
            <a:r>
              <a:rPr lang="en-US" altLang="zh-CN" sz="1600" dirty="0">
                <a:solidFill>
                  <a:srgbClr val="231F20"/>
                </a:solidFill>
                <a:effectLst/>
                <a:latin typeface="Times New Roman" panose="02020603050405020304" pitchFamily="18" charset="0"/>
                <a:ea typeface="楷体" panose="02010609060101010101" pitchFamily="49" charset="-122"/>
              </a:rPr>
              <a:t>(5)</a:t>
            </a:r>
            <a:r>
              <a:rPr lang="zh-CN" altLang="en-US" sz="1600" dirty="0">
                <a:solidFill>
                  <a:srgbClr val="231F20"/>
                </a:solidFill>
                <a:effectLst/>
                <a:latin typeface="Times New Roman" panose="02020603050405020304" pitchFamily="18" charset="0"/>
                <a:ea typeface="楷体" panose="02010609060101010101" pitchFamily="49" charset="-122"/>
              </a:rPr>
              <a:t>功率感知相遇树的构建</a:t>
            </a:r>
            <a:r>
              <a:rPr lang="zh-CN" altLang="en-US" sz="1600" dirty="0">
                <a:solidFill>
                  <a:srgbClr val="231F20"/>
                </a:solidFill>
                <a:latin typeface="Times New Roman" panose="02020603050405020304" pitchFamily="18" charset="0"/>
                <a:ea typeface="楷体" panose="02010609060101010101" pitchFamily="49" charset="-122"/>
              </a:rPr>
              <a:t>是从源节点开始相继插入新的</a:t>
            </a:r>
            <a:r>
              <a:rPr lang="zh-CN" altLang="en-US" sz="1600" dirty="0">
                <a:solidFill>
                  <a:srgbClr val="FF0000"/>
                </a:solidFill>
                <a:latin typeface="Times New Roman" panose="02020603050405020304" pitchFamily="18" charset="0"/>
                <a:ea typeface="楷体" panose="02010609060101010101" pitchFamily="49" charset="-122"/>
              </a:rPr>
              <a:t>节点和相遇点（即有向边）对</a:t>
            </a:r>
            <a:r>
              <a:rPr lang="zh-CN" altLang="en-US" sz="1600" dirty="0">
                <a:solidFill>
                  <a:srgbClr val="231F20"/>
                </a:solidFill>
                <a:latin typeface="Times New Roman" panose="02020603050405020304" pitchFamily="18" charset="0"/>
                <a:ea typeface="楷体" panose="02010609060101010101" pitchFamily="49" charset="-122"/>
              </a:rPr>
              <a:t>的过程。每一对新添加的节点和有向边对都关联着</a:t>
            </a:r>
            <a:r>
              <a:rPr lang="zh-CN" altLang="en-US" sz="1600" dirty="0">
                <a:solidFill>
                  <a:srgbClr val="FF0000"/>
                </a:solidFill>
                <a:latin typeface="Times New Roman" panose="02020603050405020304" pitchFamily="18" charset="0"/>
                <a:ea typeface="楷体" panose="02010609060101010101" pitchFamily="49" charset="-122"/>
              </a:rPr>
              <a:t>能耗指标</a:t>
            </a:r>
            <a:r>
              <a:rPr lang="en-US" altLang="zh-CN" sz="1600" dirty="0">
                <a:solidFill>
                  <a:srgbClr val="231F20"/>
                </a:solidFill>
                <a:latin typeface="Times New Roman" panose="02020603050405020304" pitchFamily="18" charset="0"/>
                <a:ea typeface="楷体" panose="02010609060101010101" pitchFamily="49" charset="-122"/>
              </a:rPr>
              <a:t>(</a:t>
            </a:r>
            <a:r>
              <a:rPr lang="zh-CN" altLang="en-US" sz="1600" dirty="0">
                <a:solidFill>
                  <a:srgbClr val="231F20"/>
                </a:solidFill>
                <a:latin typeface="Times New Roman" panose="02020603050405020304" pitchFamily="18" charset="0"/>
                <a:ea typeface="楷体" panose="02010609060101010101" pitchFamily="49" charset="-122"/>
              </a:rPr>
              <a:t>即传输路径的总能耗</a:t>
            </a:r>
            <a:r>
              <a:rPr lang="en-US" altLang="zh-CN" sz="1600" dirty="0">
                <a:solidFill>
                  <a:srgbClr val="231F20"/>
                </a:solidFill>
                <a:latin typeface="Times New Roman" panose="02020603050405020304" pitchFamily="18" charset="0"/>
                <a:ea typeface="楷体" panose="02010609060101010101" pitchFamily="49" charset="-122"/>
              </a:rPr>
              <a:t>)</a:t>
            </a:r>
            <a:r>
              <a:rPr lang="zh-CN" altLang="en-US" sz="1600" dirty="0">
                <a:solidFill>
                  <a:srgbClr val="231F20"/>
                </a:solidFill>
                <a:latin typeface="Times New Roman" panose="02020603050405020304" pitchFamily="18" charset="0"/>
                <a:ea typeface="楷体" panose="02010609060101010101" pitchFamily="49" charset="-122"/>
              </a:rPr>
              <a:t>以及</a:t>
            </a:r>
            <a:r>
              <a:rPr lang="zh-CN" altLang="en-US" sz="1600" dirty="0">
                <a:solidFill>
                  <a:srgbClr val="FF0000"/>
                </a:solidFill>
                <a:latin typeface="Times New Roman" panose="02020603050405020304" pitchFamily="18" charset="0"/>
                <a:ea typeface="楷体" panose="02010609060101010101" pitchFamily="49" charset="-122"/>
              </a:rPr>
              <a:t>相遇时间</a:t>
            </a:r>
            <a:r>
              <a:rPr lang="en-US" altLang="zh-CN" sz="1600" dirty="0">
                <a:solidFill>
                  <a:srgbClr val="231F20"/>
                </a:solidFill>
                <a:latin typeface="Times New Roman" panose="02020603050405020304" pitchFamily="18" charset="0"/>
                <a:ea typeface="楷体" panose="02010609060101010101" pitchFamily="49" charset="-122"/>
              </a:rPr>
              <a:t>(</a:t>
            </a:r>
            <a:r>
              <a:rPr lang="zh-CN" altLang="en-US" sz="1600" dirty="0">
                <a:solidFill>
                  <a:srgbClr val="231F20"/>
                </a:solidFill>
                <a:latin typeface="Times New Roman" panose="02020603050405020304" pitchFamily="18" charset="0"/>
                <a:ea typeface="楷体" panose="02010609060101010101" pitchFamily="49" charset="-122"/>
              </a:rPr>
              <a:t>当前节点与其父节点的相遇时间</a:t>
            </a:r>
            <a:r>
              <a:rPr lang="en-US" altLang="zh-CN" sz="1600" dirty="0">
                <a:solidFill>
                  <a:srgbClr val="231F20"/>
                </a:solidFill>
                <a:latin typeface="Times New Roman" panose="02020603050405020304" pitchFamily="18" charset="0"/>
                <a:ea typeface="楷体" panose="02010609060101010101" pitchFamily="49" charset="-122"/>
              </a:rPr>
              <a:t>)</a:t>
            </a:r>
            <a:r>
              <a:rPr lang="zh-CN" altLang="en-US" sz="1600" dirty="0">
                <a:solidFill>
                  <a:srgbClr val="231F20"/>
                </a:solidFill>
                <a:latin typeface="Times New Roman" panose="02020603050405020304" pitchFamily="18" charset="0"/>
                <a:ea typeface="楷体" panose="02010609060101010101" pitchFamily="49" charset="-122"/>
              </a:rPr>
              <a:t>。</a:t>
            </a:r>
            <a:endParaRPr lang="en-US" altLang="zh-CN" sz="1600" dirty="0">
              <a:solidFill>
                <a:srgbClr val="231F20"/>
              </a:solidFill>
              <a:effectLst/>
              <a:latin typeface="Times New Roman" panose="02020603050405020304" pitchFamily="18" charset="0"/>
              <a:ea typeface="楷体" panose="02010609060101010101" pitchFamily="49" charset="-122"/>
            </a:endParaRPr>
          </a:p>
        </p:txBody>
      </p:sp>
      <p:sp>
        <p:nvSpPr>
          <p:cNvPr id="36" name="箭头: 下 35">
            <a:extLst>
              <a:ext uri="{FF2B5EF4-FFF2-40B4-BE49-F238E27FC236}">
                <a16:creationId xmlns:a16="http://schemas.microsoft.com/office/drawing/2014/main" id="{14378475-A67B-433D-A6A5-84DD100AA602}"/>
              </a:ext>
            </a:extLst>
          </p:cNvPr>
          <p:cNvSpPr/>
          <p:nvPr/>
        </p:nvSpPr>
        <p:spPr>
          <a:xfrm rot="16200000" flipH="1">
            <a:off x="7307112" y="5355878"/>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83DBAEF5-C73B-4CF3-AF5B-081EB144AD65}"/>
              </a:ext>
            </a:extLst>
          </p:cNvPr>
          <p:cNvPicPr>
            <a:picLocks noChangeAspect="1"/>
          </p:cNvPicPr>
          <p:nvPr/>
        </p:nvPicPr>
        <p:blipFill>
          <a:blip r:embed="rId5"/>
          <a:stretch>
            <a:fillRect/>
          </a:stretch>
        </p:blipFill>
        <p:spPr>
          <a:xfrm>
            <a:off x="8335392" y="5276555"/>
            <a:ext cx="2438464" cy="506199"/>
          </a:xfrm>
          <a:prstGeom prst="rect">
            <a:avLst/>
          </a:prstGeom>
        </p:spPr>
      </p:pic>
      <p:sp>
        <p:nvSpPr>
          <p:cNvPr id="37" name="矩形 36">
            <a:extLst>
              <a:ext uri="{FF2B5EF4-FFF2-40B4-BE49-F238E27FC236}">
                <a16:creationId xmlns:a16="http://schemas.microsoft.com/office/drawing/2014/main" id="{AC2040D5-F7DD-4AEC-82BC-B2AA2B2096DE}"/>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38" name="矩形 37">
            <a:extLst>
              <a:ext uri="{FF2B5EF4-FFF2-40B4-BE49-F238E27FC236}">
                <a16:creationId xmlns:a16="http://schemas.microsoft.com/office/drawing/2014/main" id="{ABB21B96-D588-44A5-B275-8D14CA431BE9}"/>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39" name="矩形 38">
            <a:extLst>
              <a:ext uri="{FF2B5EF4-FFF2-40B4-BE49-F238E27FC236}">
                <a16:creationId xmlns:a16="http://schemas.microsoft.com/office/drawing/2014/main" id="{5E2729D2-9EBD-4F45-8529-5D219A6E552D}"/>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40" name="矩形 39">
            <a:extLst>
              <a:ext uri="{FF2B5EF4-FFF2-40B4-BE49-F238E27FC236}">
                <a16:creationId xmlns:a16="http://schemas.microsoft.com/office/drawing/2014/main" id="{CCDE52F9-63F2-4F7E-86A8-4ECF7B45628A}"/>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Tree>
    <p:extLst>
      <p:ext uri="{BB962C8B-B14F-4D97-AF65-F5344CB8AC3E}">
        <p14:creationId xmlns:p14="http://schemas.microsoft.com/office/powerpoint/2010/main" val="235772738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4742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4" name="文本框 23">
            <a:extLst>
              <a:ext uri="{FF2B5EF4-FFF2-40B4-BE49-F238E27FC236}">
                <a16:creationId xmlns:a16="http://schemas.microsoft.com/office/drawing/2014/main" id="{314B801D-E3D3-416C-BEE0-CE52F889302F}"/>
              </a:ext>
            </a:extLst>
          </p:cNvPr>
          <p:cNvSpPr txBox="1"/>
          <p:nvPr/>
        </p:nvSpPr>
        <p:spPr>
          <a:xfrm>
            <a:off x="2215298" y="941839"/>
            <a:ext cx="1415772" cy="461665"/>
          </a:xfrm>
          <a:prstGeom prst="rect">
            <a:avLst/>
          </a:prstGeom>
          <a:noFill/>
          <a:ln>
            <a:solidFill>
              <a:schemeClr val="bg1"/>
            </a:solidFill>
          </a:ln>
        </p:spPr>
        <p:txBody>
          <a:bodyPr wrap="none" rtlCol="0">
            <a:spAutoFit/>
          </a:bodyPr>
          <a:lstStyle/>
          <a:p>
            <a:r>
              <a:rPr lang="zh-CN" altLang="en-US" sz="2400" dirty="0">
                <a:solidFill>
                  <a:srgbClr val="231F20"/>
                </a:solidFill>
                <a:effectLst/>
                <a:latin typeface="Times New Roman" panose="02020603050405020304" pitchFamily="18" charset="0"/>
                <a:cs typeface="Times New Roman" panose="02020603050405020304" pitchFamily="18" charset="0"/>
              </a:rPr>
              <a:t>实验设置</a:t>
            </a:r>
            <a:endParaRPr lang="zh-CN" altLang="en-US" sz="3200" b="1" dirty="0">
              <a:solidFill>
                <a:schemeClr val="accent5">
                  <a:lumMod val="75000"/>
                </a:schemeClr>
              </a:solidFill>
              <a:latin typeface="Times New Roman" panose="02020603050405020304" pitchFamily="18" charset="0"/>
              <a:ea typeface="+mj-ea"/>
              <a:cs typeface="Times New Roman" panose="02020603050405020304" pitchFamily="18" charset="0"/>
            </a:endParaRPr>
          </a:p>
        </p:txBody>
      </p:sp>
      <p:sp>
        <p:nvSpPr>
          <p:cNvPr id="26" name="矩形 25">
            <a:extLst>
              <a:ext uri="{FF2B5EF4-FFF2-40B4-BE49-F238E27FC236}">
                <a16:creationId xmlns:a16="http://schemas.microsoft.com/office/drawing/2014/main" id="{D455097A-5D2E-4D36-9ED3-55E096473AF6}"/>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7" name="文本框 26">
            <a:extLst>
              <a:ext uri="{FF2B5EF4-FFF2-40B4-BE49-F238E27FC236}">
                <a16:creationId xmlns:a16="http://schemas.microsoft.com/office/drawing/2014/main" id="{B08F76A2-FEB7-41E0-A9C2-4BFA3CE0115F}"/>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8" name="图片 27">
            <a:extLst>
              <a:ext uri="{FF2B5EF4-FFF2-40B4-BE49-F238E27FC236}">
                <a16:creationId xmlns:a16="http://schemas.microsoft.com/office/drawing/2014/main" id="{29A90FFD-121D-4EC2-AB28-FD9CF0BBEC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17" name="图片 16">
            <a:extLst>
              <a:ext uri="{FF2B5EF4-FFF2-40B4-BE49-F238E27FC236}">
                <a16:creationId xmlns:a16="http://schemas.microsoft.com/office/drawing/2014/main" id="{96159E9A-1DFB-4592-8670-92DE8BE62CEA}"/>
              </a:ext>
            </a:extLst>
          </p:cNvPr>
          <p:cNvPicPr>
            <a:picLocks noChangeAspect="1"/>
          </p:cNvPicPr>
          <p:nvPr/>
        </p:nvPicPr>
        <p:blipFill>
          <a:blip r:embed="rId4"/>
          <a:stretch>
            <a:fillRect/>
          </a:stretch>
        </p:blipFill>
        <p:spPr>
          <a:xfrm>
            <a:off x="1803011" y="3225148"/>
            <a:ext cx="2603610" cy="2533004"/>
          </a:xfrm>
          <a:prstGeom prst="rect">
            <a:avLst/>
          </a:prstGeom>
        </p:spPr>
      </p:pic>
      <p:pic>
        <p:nvPicPr>
          <p:cNvPr id="18" name="图片 17">
            <a:extLst>
              <a:ext uri="{FF2B5EF4-FFF2-40B4-BE49-F238E27FC236}">
                <a16:creationId xmlns:a16="http://schemas.microsoft.com/office/drawing/2014/main" id="{63953AC9-B8AF-44E2-8F7D-71E58FD995F5}"/>
              </a:ext>
            </a:extLst>
          </p:cNvPr>
          <p:cNvPicPr>
            <a:picLocks noChangeAspect="1"/>
          </p:cNvPicPr>
          <p:nvPr/>
        </p:nvPicPr>
        <p:blipFill>
          <a:blip r:embed="rId5"/>
          <a:stretch>
            <a:fillRect/>
          </a:stretch>
        </p:blipFill>
        <p:spPr>
          <a:xfrm>
            <a:off x="4633508" y="3265711"/>
            <a:ext cx="3376638" cy="2492439"/>
          </a:xfrm>
          <a:prstGeom prst="rect">
            <a:avLst/>
          </a:prstGeom>
        </p:spPr>
      </p:pic>
      <p:sp>
        <p:nvSpPr>
          <p:cNvPr id="19" name="文本框 18">
            <a:extLst>
              <a:ext uri="{FF2B5EF4-FFF2-40B4-BE49-F238E27FC236}">
                <a16:creationId xmlns:a16="http://schemas.microsoft.com/office/drawing/2014/main" id="{B1522B7D-463E-47D0-8066-B5019556FAD9}"/>
              </a:ext>
            </a:extLst>
          </p:cNvPr>
          <p:cNvSpPr txBox="1"/>
          <p:nvPr/>
        </p:nvSpPr>
        <p:spPr>
          <a:xfrm>
            <a:off x="2428626" y="5923327"/>
            <a:ext cx="1457795" cy="369332"/>
          </a:xfrm>
          <a:prstGeom prst="rect">
            <a:avLst/>
          </a:prstGeom>
          <a:noFill/>
          <a:ln>
            <a:solidFill>
              <a:schemeClr val="bg1"/>
            </a:solidFill>
          </a:ln>
        </p:spPr>
        <p:txBody>
          <a:bodyPr wrap="square" rtlCol="0">
            <a:spAutoFit/>
          </a:bodyPr>
          <a:lstStyle/>
          <a:p>
            <a:r>
              <a:rPr lang="zh-CN" altLang="en-US" dirty="0">
                <a:solidFill>
                  <a:srgbClr val="231F20"/>
                </a:solidFill>
                <a:effectLst/>
                <a:latin typeface="楷体" panose="02010609060101010101" pitchFamily="49" charset="-122"/>
                <a:ea typeface="楷体" panose="02010609060101010101" pitchFamily="49" charset="-122"/>
              </a:rPr>
              <a:t>任务场景一</a:t>
            </a:r>
            <a:endParaRPr lang="zh-CN" altLang="en-US" sz="3200" b="1" baseline="30000" dirty="0">
              <a:solidFill>
                <a:schemeClr val="accent5">
                  <a:lumMod val="75000"/>
                </a:schemeClr>
              </a:solidFill>
              <a:latin typeface="楷体" panose="02010609060101010101" pitchFamily="49" charset="-122"/>
              <a:ea typeface="楷体" panose="02010609060101010101" pitchFamily="49" charset="-122"/>
            </a:endParaRPr>
          </a:p>
        </p:txBody>
      </p:sp>
      <p:sp>
        <p:nvSpPr>
          <p:cNvPr id="20" name="文本框 19">
            <a:extLst>
              <a:ext uri="{FF2B5EF4-FFF2-40B4-BE49-F238E27FC236}">
                <a16:creationId xmlns:a16="http://schemas.microsoft.com/office/drawing/2014/main" id="{03D719C7-FDEA-425A-9AE8-794EF7FB0846}"/>
              </a:ext>
            </a:extLst>
          </p:cNvPr>
          <p:cNvSpPr txBox="1"/>
          <p:nvPr/>
        </p:nvSpPr>
        <p:spPr>
          <a:xfrm>
            <a:off x="5368044" y="5923327"/>
            <a:ext cx="1457795" cy="369332"/>
          </a:xfrm>
          <a:prstGeom prst="rect">
            <a:avLst/>
          </a:prstGeom>
          <a:noFill/>
          <a:ln>
            <a:solidFill>
              <a:schemeClr val="bg1"/>
            </a:solidFill>
          </a:ln>
        </p:spPr>
        <p:txBody>
          <a:bodyPr wrap="square" rtlCol="0">
            <a:spAutoFit/>
          </a:bodyPr>
          <a:lstStyle/>
          <a:p>
            <a:r>
              <a:rPr lang="zh-CN" altLang="en-US" dirty="0">
                <a:solidFill>
                  <a:srgbClr val="231F20"/>
                </a:solidFill>
                <a:effectLst/>
                <a:latin typeface="楷体" panose="02010609060101010101" pitchFamily="49" charset="-122"/>
                <a:ea typeface="楷体" panose="02010609060101010101" pitchFamily="49" charset="-122"/>
              </a:rPr>
              <a:t>任务场景二</a:t>
            </a:r>
            <a:endParaRPr lang="zh-CN" altLang="en-US" sz="3200" b="1" baseline="30000" dirty="0">
              <a:solidFill>
                <a:schemeClr val="accent5">
                  <a:lumMod val="75000"/>
                </a:schemeClr>
              </a:solidFill>
              <a:latin typeface="楷体" panose="02010609060101010101" pitchFamily="49" charset="-122"/>
              <a:ea typeface="楷体" panose="02010609060101010101" pitchFamily="49" charset="-122"/>
            </a:endParaRPr>
          </a:p>
        </p:txBody>
      </p:sp>
      <p:pic>
        <p:nvPicPr>
          <p:cNvPr id="3" name="图片 2">
            <a:extLst>
              <a:ext uri="{FF2B5EF4-FFF2-40B4-BE49-F238E27FC236}">
                <a16:creationId xmlns:a16="http://schemas.microsoft.com/office/drawing/2014/main" id="{93CBCE90-CB77-4D60-A229-F29CB37C564B}"/>
              </a:ext>
            </a:extLst>
          </p:cNvPr>
          <p:cNvPicPr>
            <a:picLocks noChangeAspect="1"/>
          </p:cNvPicPr>
          <p:nvPr/>
        </p:nvPicPr>
        <p:blipFill>
          <a:blip r:embed="rId6"/>
          <a:stretch>
            <a:fillRect/>
          </a:stretch>
        </p:blipFill>
        <p:spPr>
          <a:xfrm>
            <a:off x="8035351" y="2662802"/>
            <a:ext cx="4125794" cy="3657696"/>
          </a:xfrm>
          <a:prstGeom prst="rect">
            <a:avLst/>
          </a:prstGeom>
        </p:spPr>
      </p:pic>
      <p:sp>
        <p:nvSpPr>
          <p:cNvPr id="22" name="文本框 21">
            <a:extLst>
              <a:ext uri="{FF2B5EF4-FFF2-40B4-BE49-F238E27FC236}">
                <a16:creationId xmlns:a16="http://schemas.microsoft.com/office/drawing/2014/main" id="{0CFC68D2-4160-4172-AD4E-2DD700993E60}"/>
              </a:ext>
            </a:extLst>
          </p:cNvPr>
          <p:cNvSpPr txBox="1"/>
          <p:nvPr/>
        </p:nvSpPr>
        <p:spPr>
          <a:xfrm>
            <a:off x="1913633" y="1768449"/>
            <a:ext cx="6066553" cy="646331"/>
          </a:xfrm>
          <a:prstGeom prst="rect">
            <a:avLst/>
          </a:prstGeom>
          <a:noFill/>
        </p:spPr>
        <p:txBody>
          <a:bodyPr wrap="square" rtlCol="0">
            <a:spAutoFit/>
          </a:bodyPr>
          <a:lstStyle/>
          <a:p>
            <a:pPr algn="just"/>
            <a:r>
              <a:rPr lang="zh-CN" altLang="en-US" dirty="0">
                <a:latin typeface="Times New Roman" panose="02020603050405020304" pitchFamily="18" charset="0"/>
                <a:ea typeface="楷体" panose="02010609060101010101" pitchFamily="49" charset="-122"/>
              </a:rPr>
              <a:t>性能指标：投递率</a:t>
            </a:r>
            <a:r>
              <a:rPr lang="en-US" altLang="zh-CN" dirty="0">
                <a:latin typeface="Times New Roman" panose="02020603050405020304" pitchFamily="18" charset="0"/>
                <a:ea typeface="楷体" panose="02010609060101010101" pitchFamily="49" charset="-122"/>
              </a:rPr>
              <a:t>(Packet Delivery Ratio)</a:t>
            </a:r>
            <a:r>
              <a:rPr lang="zh-CN" altLang="en-US" dirty="0">
                <a:latin typeface="Times New Roman" panose="02020603050405020304" pitchFamily="18" charset="0"/>
                <a:ea typeface="楷体" panose="02010609060101010101" pitchFamily="49" charset="-122"/>
              </a:rPr>
              <a:t>、平均能耗</a:t>
            </a:r>
            <a:r>
              <a:rPr lang="en-US" altLang="zh-CN" dirty="0">
                <a:latin typeface="Times New Roman" panose="02020603050405020304" pitchFamily="18" charset="0"/>
                <a:ea typeface="楷体" panose="02010609060101010101" pitchFamily="49" charset="-122"/>
              </a:rPr>
              <a:t>(Average Energy Consumption)</a:t>
            </a:r>
            <a:r>
              <a:rPr lang="zh-CN" altLang="en-US" dirty="0">
                <a:latin typeface="Times New Roman" panose="02020603050405020304" pitchFamily="18" charset="0"/>
                <a:ea typeface="楷体" panose="02010609060101010101" pitchFamily="49" charset="-122"/>
              </a:rPr>
              <a:t>、网络负载率</a:t>
            </a:r>
            <a:r>
              <a:rPr lang="en-US" altLang="zh-CN" dirty="0">
                <a:latin typeface="Times New Roman" panose="02020603050405020304" pitchFamily="18" charset="0"/>
                <a:ea typeface="楷体" panose="02010609060101010101" pitchFamily="49" charset="-122"/>
              </a:rPr>
              <a:t>(Overhead Ratio)</a:t>
            </a:r>
          </a:p>
        </p:txBody>
      </p:sp>
      <p:sp>
        <p:nvSpPr>
          <p:cNvPr id="25" name="矩形 24">
            <a:extLst>
              <a:ext uri="{FF2B5EF4-FFF2-40B4-BE49-F238E27FC236}">
                <a16:creationId xmlns:a16="http://schemas.microsoft.com/office/drawing/2014/main" id="{EC617DF3-CFF6-4B30-A532-82A2227C1866}"/>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35" name="矩形 34">
            <a:extLst>
              <a:ext uri="{FF2B5EF4-FFF2-40B4-BE49-F238E27FC236}">
                <a16:creationId xmlns:a16="http://schemas.microsoft.com/office/drawing/2014/main" id="{8AC834BA-D183-45FE-9FBB-E008C864745B}"/>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37" name="矩形 36">
            <a:extLst>
              <a:ext uri="{FF2B5EF4-FFF2-40B4-BE49-F238E27FC236}">
                <a16:creationId xmlns:a16="http://schemas.microsoft.com/office/drawing/2014/main" id="{2A9069D9-0EEC-4E61-B120-698FEFFE6EEC}"/>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38" name="矩形 37">
            <a:extLst>
              <a:ext uri="{FF2B5EF4-FFF2-40B4-BE49-F238E27FC236}">
                <a16:creationId xmlns:a16="http://schemas.microsoft.com/office/drawing/2014/main" id="{CEE62B0E-9D22-4FCD-BD5D-793B310E03EA}"/>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39" name="文本框 38">
            <a:extLst>
              <a:ext uri="{FF2B5EF4-FFF2-40B4-BE49-F238E27FC236}">
                <a16:creationId xmlns:a16="http://schemas.microsoft.com/office/drawing/2014/main" id="{5FFDDB88-E2E7-4AF7-A729-3DB8EE708355}"/>
              </a:ext>
            </a:extLst>
          </p:cNvPr>
          <p:cNvSpPr txBox="1"/>
          <p:nvPr/>
        </p:nvSpPr>
        <p:spPr>
          <a:xfrm>
            <a:off x="1913633" y="2609020"/>
            <a:ext cx="6066553" cy="369332"/>
          </a:xfrm>
          <a:prstGeom prst="rect">
            <a:avLst/>
          </a:prstGeom>
          <a:noFill/>
        </p:spPr>
        <p:txBody>
          <a:bodyPr wrap="square" rtlCol="0">
            <a:spAutoFit/>
          </a:bodyPr>
          <a:lstStyle/>
          <a:p>
            <a:pPr algn="just"/>
            <a:r>
              <a:rPr lang="zh-CN" altLang="en-US" dirty="0">
                <a:latin typeface="Times New Roman" panose="02020603050405020304" pitchFamily="18" charset="0"/>
                <a:ea typeface="楷体" panose="02010609060101010101" pitchFamily="49" charset="-122"/>
              </a:rPr>
              <a:t>对比路由协议</a:t>
            </a:r>
            <a:r>
              <a:rPr lang="en-US" altLang="zh-CN" dirty="0">
                <a:latin typeface="Times New Roman" panose="02020603050405020304" pitchFamily="18" charset="0"/>
                <a:ea typeface="楷体" panose="02010609060101010101" pitchFamily="49" charset="-122"/>
              </a:rPr>
              <a:t>[44]</a:t>
            </a:r>
            <a:r>
              <a:rPr lang="zh-CN" altLang="en-US" dirty="0">
                <a:latin typeface="Times New Roman" panose="02020603050405020304" pitchFamily="18" charset="0"/>
                <a:ea typeface="楷体" panose="02010609060101010101" pitchFamily="49" charset="-122"/>
              </a:rPr>
              <a:t>： 𝐷𝑇𝑁𝑔𝑒𝑜、 𝐷𝑇𝑁𝑐𝑙𝑜𝑠𝑒 以及 𝐷𝑇𝑁𝑙𝑜𝑎𝑑</a:t>
            </a:r>
            <a:endParaRPr lang="en-US" altLang="zh-CN" dirty="0">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31418310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4742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4" name="文本框 23">
            <a:extLst>
              <a:ext uri="{FF2B5EF4-FFF2-40B4-BE49-F238E27FC236}">
                <a16:creationId xmlns:a16="http://schemas.microsoft.com/office/drawing/2014/main" id="{314B801D-E3D3-416C-BEE0-CE52F889302F}"/>
              </a:ext>
            </a:extLst>
          </p:cNvPr>
          <p:cNvSpPr txBox="1"/>
          <p:nvPr/>
        </p:nvSpPr>
        <p:spPr>
          <a:xfrm>
            <a:off x="2215298" y="941839"/>
            <a:ext cx="5109091" cy="954107"/>
          </a:xfrm>
          <a:prstGeom prst="rect">
            <a:avLst/>
          </a:prstGeom>
          <a:noFill/>
          <a:ln>
            <a:solidFill>
              <a:schemeClr val="bg1"/>
            </a:solidFill>
          </a:ln>
        </p:spPr>
        <p:txBody>
          <a:bodyPr wrap="none" rtlCol="0">
            <a:spAutoFit/>
          </a:bodyPr>
          <a:lstStyle/>
          <a:p>
            <a:r>
              <a:rPr lang="zh-CN" altLang="en-US" sz="2400" dirty="0">
                <a:solidFill>
                  <a:srgbClr val="231F20"/>
                </a:solidFill>
                <a:effectLst/>
                <a:latin typeface="Times New Roman" panose="02020603050405020304" pitchFamily="18" charset="0"/>
                <a:cs typeface="Times New Roman" panose="02020603050405020304" pitchFamily="18" charset="0"/>
              </a:rPr>
              <a:t>消息产生速率对路由协议性能的影响</a:t>
            </a:r>
          </a:p>
          <a:p>
            <a:endParaRPr lang="zh-CN" altLang="en-US" sz="3200" b="1" dirty="0">
              <a:solidFill>
                <a:schemeClr val="accent5">
                  <a:lumMod val="75000"/>
                </a:schemeClr>
              </a:solidFill>
              <a:latin typeface="Times New Roman" panose="02020603050405020304" pitchFamily="18" charset="0"/>
              <a:ea typeface="+mj-ea"/>
              <a:cs typeface="Times New Roman" panose="02020603050405020304" pitchFamily="18" charset="0"/>
            </a:endParaRPr>
          </a:p>
        </p:txBody>
      </p:sp>
      <p:sp>
        <p:nvSpPr>
          <p:cNvPr id="26" name="矩形 25">
            <a:extLst>
              <a:ext uri="{FF2B5EF4-FFF2-40B4-BE49-F238E27FC236}">
                <a16:creationId xmlns:a16="http://schemas.microsoft.com/office/drawing/2014/main" id="{D455097A-5D2E-4D36-9ED3-55E096473AF6}"/>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7" name="文本框 26">
            <a:extLst>
              <a:ext uri="{FF2B5EF4-FFF2-40B4-BE49-F238E27FC236}">
                <a16:creationId xmlns:a16="http://schemas.microsoft.com/office/drawing/2014/main" id="{B08F76A2-FEB7-41E0-A9C2-4BFA3CE0115F}"/>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8" name="图片 27">
            <a:extLst>
              <a:ext uri="{FF2B5EF4-FFF2-40B4-BE49-F238E27FC236}">
                <a16:creationId xmlns:a16="http://schemas.microsoft.com/office/drawing/2014/main" id="{29A90FFD-121D-4EC2-AB28-FD9CF0BBEC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2" name="图片 1">
            <a:extLst>
              <a:ext uri="{FF2B5EF4-FFF2-40B4-BE49-F238E27FC236}">
                <a16:creationId xmlns:a16="http://schemas.microsoft.com/office/drawing/2014/main" id="{8C1700CA-2187-4787-9D51-7202EFF8B86E}"/>
              </a:ext>
            </a:extLst>
          </p:cNvPr>
          <p:cNvPicPr>
            <a:picLocks noChangeAspect="1"/>
          </p:cNvPicPr>
          <p:nvPr/>
        </p:nvPicPr>
        <p:blipFill>
          <a:blip r:embed="rId4"/>
          <a:stretch>
            <a:fillRect/>
          </a:stretch>
        </p:blipFill>
        <p:spPr>
          <a:xfrm>
            <a:off x="6956981" y="1882884"/>
            <a:ext cx="5062547" cy="2147326"/>
          </a:xfrm>
          <a:prstGeom prst="rect">
            <a:avLst/>
          </a:prstGeom>
        </p:spPr>
      </p:pic>
      <p:pic>
        <p:nvPicPr>
          <p:cNvPr id="6" name="图片 5">
            <a:extLst>
              <a:ext uri="{FF2B5EF4-FFF2-40B4-BE49-F238E27FC236}">
                <a16:creationId xmlns:a16="http://schemas.microsoft.com/office/drawing/2014/main" id="{5FCC5227-F4F1-49A3-BE82-27A11B4C32F2}"/>
              </a:ext>
            </a:extLst>
          </p:cNvPr>
          <p:cNvPicPr>
            <a:picLocks noChangeAspect="1"/>
          </p:cNvPicPr>
          <p:nvPr/>
        </p:nvPicPr>
        <p:blipFill>
          <a:blip r:embed="rId5"/>
          <a:stretch>
            <a:fillRect/>
          </a:stretch>
        </p:blipFill>
        <p:spPr>
          <a:xfrm>
            <a:off x="7005366" y="4164858"/>
            <a:ext cx="5071588" cy="2169552"/>
          </a:xfrm>
          <a:prstGeom prst="rect">
            <a:avLst/>
          </a:prstGeom>
        </p:spPr>
      </p:pic>
      <p:pic>
        <p:nvPicPr>
          <p:cNvPr id="7" name="图片 6">
            <a:extLst>
              <a:ext uri="{FF2B5EF4-FFF2-40B4-BE49-F238E27FC236}">
                <a16:creationId xmlns:a16="http://schemas.microsoft.com/office/drawing/2014/main" id="{2BD5F1C0-0D11-48F4-B9C0-1311FFE0A931}"/>
              </a:ext>
            </a:extLst>
          </p:cNvPr>
          <p:cNvPicPr>
            <a:picLocks noChangeAspect="1"/>
          </p:cNvPicPr>
          <p:nvPr/>
        </p:nvPicPr>
        <p:blipFill>
          <a:blip r:embed="rId6"/>
          <a:stretch>
            <a:fillRect/>
          </a:stretch>
        </p:blipFill>
        <p:spPr>
          <a:xfrm>
            <a:off x="1806592" y="4224726"/>
            <a:ext cx="5062547" cy="2109684"/>
          </a:xfrm>
          <a:prstGeom prst="rect">
            <a:avLst/>
          </a:prstGeom>
        </p:spPr>
      </p:pic>
      <p:sp>
        <p:nvSpPr>
          <p:cNvPr id="31" name="矩形 30">
            <a:extLst>
              <a:ext uri="{FF2B5EF4-FFF2-40B4-BE49-F238E27FC236}">
                <a16:creationId xmlns:a16="http://schemas.microsoft.com/office/drawing/2014/main" id="{B263B0B3-EF92-4CDA-B08D-149A4E463A1D}"/>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33" name="矩形 32">
            <a:extLst>
              <a:ext uri="{FF2B5EF4-FFF2-40B4-BE49-F238E27FC236}">
                <a16:creationId xmlns:a16="http://schemas.microsoft.com/office/drawing/2014/main" id="{ED4FB8E5-941B-46A6-9F2D-B309AC440DBB}"/>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35" name="矩形 34">
            <a:extLst>
              <a:ext uri="{FF2B5EF4-FFF2-40B4-BE49-F238E27FC236}">
                <a16:creationId xmlns:a16="http://schemas.microsoft.com/office/drawing/2014/main" id="{803DE500-50FC-4629-9EF9-DE040251B79E}"/>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36" name="矩形 35">
            <a:extLst>
              <a:ext uri="{FF2B5EF4-FFF2-40B4-BE49-F238E27FC236}">
                <a16:creationId xmlns:a16="http://schemas.microsoft.com/office/drawing/2014/main" id="{24B8C16C-4C57-45C7-AAD5-55483EFBBB62}"/>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37" name="文本框 36">
            <a:extLst>
              <a:ext uri="{FF2B5EF4-FFF2-40B4-BE49-F238E27FC236}">
                <a16:creationId xmlns:a16="http://schemas.microsoft.com/office/drawing/2014/main" id="{6B34A696-9D0D-42CB-BE6E-AB3E6C9FF01C}"/>
              </a:ext>
            </a:extLst>
          </p:cNvPr>
          <p:cNvSpPr txBox="1"/>
          <p:nvPr/>
        </p:nvSpPr>
        <p:spPr>
          <a:xfrm>
            <a:off x="1897153" y="2375757"/>
            <a:ext cx="5268342" cy="646331"/>
          </a:xfrm>
          <a:prstGeom prst="rect">
            <a:avLst/>
          </a:prstGeom>
          <a:noFill/>
        </p:spPr>
        <p:txBody>
          <a:bodyPr wrap="square" rtlCol="0">
            <a:spAutoFit/>
          </a:bodyPr>
          <a:lstStyle/>
          <a:p>
            <a:pPr algn="ctr"/>
            <a:r>
              <a:rPr lang="en-US" altLang="zh-CN" dirty="0">
                <a:latin typeface="Times New Roman" panose="02020603050405020304" pitchFamily="18" charset="0"/>
                <a:ea typeface="楷体" panose="02010609060101010101" pitchFamily="49" charset="-122"/>
              </a:rPr>
              <a:t>PAR</a:t>
            </a:r>
            <a:r>
              <a:rPr lang="zh-CN" altLang="en-US" dirty="0">
                <a:latin typeface="Times New Roman" panose="02020603050405020304" pitchFamily="18" charset="0"/>
                <a:ea typeface="楷体" panose="02010609060101010101" pitchFamily="49" charset="-122"/>
              </a:rPr>
              <a:t>在尽量保证消息成功投递的前提下</a:t>
            </a:r>
            <a:endParaRPr lang="en-US" altLang="zh-CN" dirty="0">
              <a:latin typeface="Times New Roman" panose="02020603050405020304" pitchFamily="18" charset="0"/>
              <a:ea typeface="楷体" panose="02010609060101010101" pitchFamily="49" charset="-122"/>
            </a:endParaRPr>
          </a:p>
          <a:p>
            <a:pPr algn="ctr"/>
            <a:r>
              <a:rPr lang="zh-CN" altLang="en-US" dirty="0">
                <a:latin typeface="Times New Roman" panose="02020603050405020304" pitchFamily="18" charset="0"/>
                <a:ea typeface="楷体" panose="02010609060101010101" pitchFamily="49" charset="-122"/>
              </a:rPr>
              <a:t>最小化能耗！</a:t>
            </a:r>
          </a:p>
        </p:txBody>
      </p:sp>
    </p:spTree>
    <p:extLst>
      <p:ext uri="{BB962C8B-B14F-4D97-AF65-F5344CB8AC3E}">
        <p14:creationId xmlns:p14="http://schemas.microsoft.com/office/powerpoint/2010/main" val="309879492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4742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6" name="矩形 25">
            <a:extLst>
              <a:ext uri="{FF2B5EF4-FFF2-40B4-BE49-F238E27FC236}">
                <a16:creationId xmlns:a16="http://schemas.microsoft.com/office/drawing/2014/main" id="{D455097A-5D2E-4D36-9ED3-55E096473AF6}"/>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7" name="文本框 26">
            <a:extLst>
              <a:ext uri="{FF2B5EF4-FFF2-40B4-BE49-F238E27FC236}">
                <a16:creationId xmlns:a16="http://schemas.microsoft.com/office/drawing/2014/main" id="{B08F76A2-FEB7-41E0-A9C2-4BFA3CE0115F}"/>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8" name="图片 27">
            <a:extLst>
              <a:ext uri="{FF2B5EF4-FFF2-40B4-BE49-F238E27FC236}">
                <a16:creationId xmlns:a16="http://schemas.microsoft.com/office/drawing/2014/main" id="{29A90FFD-121D-4EC2-AB28-FD9CF0BBEC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3" name="图片 2">
            <a:extLst>
              <a:ext uri="{FF2B5EF4-FFF2-40B4-BE49-F238E27FC236}">
                <a16:creationId xmlns:a16="http://schemas.microsoft.com/office/drawing/2014/main" id="{E2091466-2E45-44AC-ADC1-2151E80B2047}"/>
              </a:ext>
            </a:extLst>
          </p:cNvPr>
          <p:cNvPicPr>
            <a:picLocks noChangeAspect="1"/>
          </p:cNvPicPr>
          <p:nvPr/>
        </p:nvPicPr>
        <p:blipFill>
          <a:blip r:embed="rId4"/>
          <a:stretch>
            <a:fillRect/>
          </a:stretch>
        </p:blipFill>
        <p:spPr>
          <a:xfrm>
            <a:off x="1849273" y="1710820"/>
            <a:ext cx="5087666" cy="2169553"/>
          </a:xfrm>
          <a:prstGeom prst="rect">
            <a:avLst/>
          </a:prstGeom>
        </p:spPr>
      </p:pic>
      <p:pic>
        <p:nvPicPr>
          <p:cNvPr id="4" name="图片 3">
            <a:extLst>
              <a:ext uri="{FF2B5EF4-FFF2-40B4-BE49-F238E27FC236}">
                <a16:creationId xmlns:a16="http://schemas.microsoft.com/office/drawing/2014/main" id="{188C09D7-760E-4E25-836E-62D60FB21496}"/>
              </a:ext>
            </a:extLst>
          </p:cNvPr>
          <p:cNvPicPr>
            <a:picLocks noChangeAspect="1"/>
          </p:cNvPicPr>
          <p:nvPr/>
        </p:nvPicPr>
        <p:blipFill>
          <a:blip r:embed="rId5"/>
          <a:stretch>
            <a:fillRect/>
          </a:stretch>
        </p:blipFill>
        <p:spPr>
          <a:xfrm>
            <a:off x="7023964" y="1710820"/>
            <a:ext cx="5147450" cy="2169552"/>
          </a:xfrm>
          <a:prstGeom prst="rect">
            <a:avLst/>
          </a:prstGeom>
        </p:spPr>
      </p:pic>
      <p:pic>
        <p:nvPicPr>
          <p:cNvPr id="8" name="图片 7">
            <a:extLst>
              <a:ext uri="{FF2B5EF4-FFF2-40B4-BE49-F238E27FC236}">
                <a16:creationId xmlns:a16="http://schemas.microsoft.com/office/drawing/2014/main" id="{2B0CC20B-FCEA-4940-9E89-7F0C0A0684A4}"/>
              </a:ext>
            </a:extLst>
          </p:cNvPr>
          <p:cNvPicPr>
            <a:picLocks noChangeAspect="1"/>
          </p:cNvPicPr>
          <p:nvPr/>
        </p:nvPicPr>
        <p:blipFill>
          <a:blip r:embed="rId6"/>
          <a:stretch>
            <a:fillRect/>
          </a:stretch>
        </p:blipFill>
        <p:spPr>
          <a:xfrm>
            <a:off x="4322328" y="4308487"/>
            <a:ext cx="5087666" cy="2096404"/>
          </a:xfrm>
          <a:prstGeom prst="rect">
            <a:avLst/>
          </a:prstGeom>
        </p:spPr>
      </p:pic>
      <p:sp>
        <p:nvSpPr>
          <p:cNvPr id="19" name="矩形 18">
            <a:extLst>
              <a:ext uri="{FF2B5EF4-FFF2-40B4-BE49-F238E27FC236}">
                <a16:creationId xmlns:a16="http://schemas.microsoft.com/office/drawing/2014/main" id="{A8C469D8-6056-455F-8C37-22824789D3D2}"/>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20" name="矩形 19">
            <a:extLst>
              <a:ext uri="{FF2B5EF4-FFF2-40B4-BE49-F238E27FC236}">
                <a16:creationId xmlns:a16="http://schemas.microsoft.com/office/drawing/2014/main" id="{364644A4-EA73-4030-BDCA-F36E9578B72E}"/>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21" name="矩形 20">
            <a:extLst>
              <a:ext uri="{FF2B5EF4-FFF2-40B4-BE49-F238E27FC236}">
                <a16:creationId xmlns:a16="http://schemas.microsoft.com/office/drawing/2014/main" id="{4E1FB6CB-E7DA-4852-95DF-0DDAA264F897}"/>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22" name="矩形 21">
            <a:extLst>
              <a:ext uri="{FF2B5EF4-FFF2-40B4-BE49-F238E27FC236}">
                <a16:creationId xmlns:a16="http://schemas.microsoft.com/office/drawing/2014/main" id="{3A7BE1A5-FB34-4B41-84AD-50F6E804A2A1}"/>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16" name="文本框 15">
            <a:extLst>
              <a:ext uri="{FF2B5EF4-FFF2-40B4-BE49-F238E27FC236}">
                <a16:creationId xmlns:a16="http://schemas.microsoft.com/office/drawing/2014/main" id="{64BCD9BB-927D-4CF5-9C3B-1E898748C69D}"/>
              </a:ext>
            </a:extLst>
          </p:cNvPr>
          <p:cNvSpPr txBox="1"/>
          <p:nvPr/>
        </p:nvSpPr>
        <p:spPr>
          <a:xfrm>
            <a:off x="2215298" y="941839"/>
            <a:ext cx="5416868" cy="954107"/>
          </a:xfrm>
          <a:prstGeom prst="rect">
            <a:avLst/>
          </a:prstGeom>
          <a:noFill/>
          <a:ln>
            <a:solidFill>
              <a:schemeClr val="bg1"/>
            </a:solidFill>
          </a:ln>
        </p:spPr>
        <p:txBody>
          <a:bodyPr wrap="none" rtlCol="0">
            <a:spAutoFit/>
          </a:bodyPr>
          <a:lstStyle/>
          <a:p>
            <a:r>
              <a:rPr lang="zh-CN" altLang="en-US" sz="2400" dirty="0">
                <a:solidFill>
                  <a:srgbClr val="231F20"/>
                </a:solidFill>
                <a:latin typeface="Times New Roman" panose="02020603050405020304" pitchFamily="18" charset="0"/>
                <a:cs typeface="Times New Roman" panose="02020603050405020304" pitchFamily="18" charset="0"/>
              </a:rPr>
              <a:t>无人机飞行速度对路由协议性能的影响</a:t>
            </a:r>
          </a:p>
          <a:p>
            <a:endParaRPr lang="zh-CN" altLang="en-US" sz="3200" b="1" dirty="0">
              <a:solidFill>
                <a:schemeClr val="accent5">
                  <a:lumMod val="75000"/>
                </a:schemeClr>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44886914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4742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6" name="矩形 25">
            <a:extLst>
              <a:ext uri="{FF2B5EF4-FFF2-40B4-BE49-F238E27FC236}">
                <a16:creationId xmlns:a16="http://schemas.microsoft.com/office/drawing/2014/main" id="{D455097A-5D2E-4D36-9ED3-55E096473AF6}"/>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7" name="文本框 26">
            <a:extLst>
              <a:ext uri="{FF2B5EF4-FFF2-40B4-BE49-F238E27FC236}">
                <a16:creationId xmlns:a16="http://schemas.microsoft.com/office/drawing/2014/main" id="{B08F76A2-FEB7-41E0-A9C2-4BFA3CE0115F}"/>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8" name="图片 27">
            <a:extLst>
              <a:ext uri="{FF2B5EF4-FFF2-40B4-BE49-F238E27FC236}">
                <a16:creationId xmlns:a16="http://schemas.microsoft.com/office/drawing/2014/main" id="{29A90FFD-121D-4EC2-AB28-FD9CF0BBEC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3" name="图片 2">
            <a:extLst>
              <a:ext uri="{FF2B5EF4-FFF2-40B4-BE49-F238E27FC236}">
                <a16:creationId xmlns:a16="http://schemas.microsoft.com/office/drawing/2014/main" id="{A60EEFD9-5532-4A1E-971F-66F7EF059EFA}"/>
              </a:ext>
            </a:extLst>
          </p:cNvPr>
          <p:cNvPicPr>
            <a:picLocks noChangeAspect="1"/>
          </p:cNvPicPr>
          <p:nvPr/>
        </p:nvPicPr>
        <p:blipFill>
          <a:blip r:embed="rId4"/>
          <a:stretch>
            <a:fillRect/>
          </a:stretch>
        </p:blipFill>
        <p:spPr>
          <a:xfrm>
            <a:off x="6944932" y="1796689"/>
            <a:ext cx="5189294" cy="2202802"/>
          </a:xfrm>
          <a:prstGeom prst="rect">
            <a:avLst/>
          </a:prstGeom>
        </p:spPr>
      </p:pic>
      <p:pic>
        <p:nvPicPr>
          <p:cNvPr id="4" name="图片 3">
            <a:extLst>
              <a:ext uri="{FF2B5EF4-FFF2-40B4-BE49-F238E27FC236}">
                <a16:creationId xmlns:a16="http://schemas.microsoft.com/office/drawing/2014/main" id="{9E328B41-C3E2-4972-AE30-688FB10884DC}"/>
              </a:ext>
            </a:extLst>
          </p:cNvPr>
          <p:cNvPicPr>
            <a:picLocks noChangeAspect="1"/>
          </p:cNvPicPr>
          <p:nvPr/>
        </p:nvPicPr>
        <p:blipFill>
          <a:blip r:embed="rId5"/>
          <a:stretch>
            <a:fillRect/>
          </a:stretch>
        </p:blipFill>
        <p:spPr>
          <a:xfrm>
            <a:off x="1780180" y="4170891"/>
            <a:ext cx="5241729" cy="2168991"/>
          </a:xfrm>
          <a:prstGeom prst="rect">
            <a:avLst/>
          </a:prstGeom>
        </p:spPr>
      </p:pic>
      <p:pic>
        <p:nvPicPr>
          <p:cNvPr id="8" name="图片 7">
            <a:extLst>
              <a:ext uri="{FF2B5EF4-FFF2-40B4-BE49-F238E27FC236}">
                <a16:creationId xmlns:a16="http://schemas.microsoft.com/office/drawing/2014/main" id="{21453362-1E05-4CB3-8D40-63F6C19BD045}"/>
              </a:ext>
            </a:extLst>
          </p:cNvPr>
          <p:cNvPicPr>
            <a:picLocks noChangeAspect="1"/>
          </p:cNvPicPr>
          <p:nvPr/>
        </p:nvPicPr>
        <p:blipFill>
          <a:blip r:embed="rId6"/>
          <a:stretch>
            <a:fillRect/>
          </a:stretch>
        </p:blipFill>
        <p:spPr>
          <a:xfrm>
            <a:off x="7027559" y="4216522"/>
            <a:ext cx="5127524" cy="2161188"/>
          </a:xfrm>
          <a:prstGeom prst="rect">
            <a:avLst/>
          </a:prstGeom>
        </p:spPr>
      </p:pic>
      <p:sp>
        <p:nvSpPr>
          <p:cNvPr id="19" name="矩形 18">
            <a:extLst>
              <a:ext uri="{FF2B5EF4-FFF2-40B4-BE49-F238E27FC236}">
                <a16:creationId xmlns:a16="http://schemas.microsoft.com/office/drawing/2014/main" id="{7EF14C18-61E7-4D51-AB47-1CA30158E2A2}"/>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20" name="矩形 19">
            <a:extLst>
              <a:ext uri="{FF2B5EF4-FFF2-40B4-BE49-F238E27FC236}">
                <a16:creationId xmlns:a16="http://schemas.microsoft.com/office/drawing/2014/main" id="{311A25E9-84FA-4795-AF8F-47AD2EAB8BD6}"/>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21" name="矩形 20">
            <a:extLst>
              <a:ext uri="{FF2B5EF4-FFF2-40B4-BE49-F238E27FC236}">
                <a16:creationId xmlns:a16="http://schemas.microsoft.com/office/drawing/2014/main" id="{12C8734F-FDD2-498A-BDD3-51379B1C7E1F}"/>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22" name="矩形 21">
            <a:extLst>
              <a:ext uri="{FF2B5EF4-FFF2-40B4-BE49-F238E27FC236}">
                <a16:creationId xmlns:a16="http://schemas.microsoft.com/office/drawing/2014/main" id="{38C59813-05DB-4A54-BD87-7AFC8332136A}"/>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31" name="文本框 30">
            <a:extLst>
              <a:ext uri="{FF2B5EF4-FFF2-40B4-BE49-F238E27FC236}">
                <a16:creationId xmlns:a16="http://schemas.microsoft.com/office/drawing/2014/main" id="{C714B4F5-6B62-479B-A740-5B65FBF39BAC}"/>
              </a:ext>
            </a:extLst>
          </p:cNvPr>
          <p:cNvSpPr txBox="1"/>
          <p:nvPr/>
        </p:nvSpPr>
        <p:spPr>
          <a:xfrm>
            <a:off x="1754563" y="2217912"/>
            <a:ext cx="5273306" cy="1200329"/>
          </a:xfrm>
          <a:prstGeom prst="rect">
            <a:avLst/>
          </a:prstGeom>
          <a:noFill/>
        </p:spPr>
        <p:txBody>
          <a:bodyPr wrap="square" rtlCol="0">
            <a:spAutoFit/>
          </a:bodyPr>
          <a:lstStyle/>
          <a:p>
            <a:pPr algn="just"/>
            <a:r>
              <a:rPr lang="zh-CN" altLang="en-US" dirty="0">
                <a:latin typeface="Times New Roman" panose="02020603050405020304" pitchFamily="18" charset="0"/>
                <a:ea typeface="楷体" panose="02010609060101010101" pitchFamily="49" charset="-122"/>
              </a:rPr>
              <a:t>当延迟约束</a:t>
            </a:r>
            <a:r>
              <a:rPr lang="zh-CN" altLang="en-US" dirty="0">
                <a:solidFill>
                  <a:srgbClr val="FF0000"/>
                </a:solidFill>
                <a:latin typeface="Times New Roman" panose="02020603050405020304" pitchFamily="18" charset="0"/>
                <a:ea typeface="楷体" panose="02010609060101010101" pitchFamily="49" charset="-122"/>
              </a:rPr>
              <a:t>很小</a:t>
            </a:r>
            <a:r>
              <a:rPr lang="zh-CN" altLang="en-US" dirty="0">
                <a:latin typeface="Times New Roman" panose="02020603050405020304" pitchFamily="18" charset="0"/>
                <a:ea typeface="楷体" panose="02010609060101010101" pitchFamily="49" charset="-122"/>
              </a:rPr>
              <a:t>时，</a:t>
            </a:r>
            <a:r>
              <a:rPr lang="en-US" altLang="zh-CN" dirty="0">
                <a:latin typeface="Times New Roman" panose="02020603050405020304" pitchFamily="18" charset="0"/>
                <a:ea typeface="楷体" panose="02010609060101010101" pitchFamily="49" charset="-122"/>
              </a:rPr>
              <a:t>PAR</a:t>
            </a:r>
            <a:r>
              <a:rPr lang="zh-CN" altLang="en-US" dirty="0">
                <a:latin typeface="Times New Roman" panose="02020603050405020304" pitchFamily="18" charset="0"/>
                <a:ea typeface="楷体" panose="02010609060101010101" pitchFamily="49" charset="-122"/>
              </a:rPr>
              <a:t>以</a:t>
            </a:r>
            <a:r>
              <a:rPr lang="zh-CN" altLang="en-US" dirty="0">
                <a:solidFill>
                  <a:srgbClr val="FF0000"/>
                </a:solidFill>
                <a:latin typeface="Times New Roman" panose="02020603050405020304" pitchFamily="18" charset="0"/>
                <a:ea typeface="楷体" panose="02010609060101010101" pitchFamily="49" charset="-122"/>
              </a:rPr>
              <a:t>增加能耗</a:t>
            </a:r>
            <a:r>
              <a:rPr lang="zh-CN" altLang="en-US" dirty="0">
                <a:latin typeface="Times New Roman" panose="02020603050405020304" pitchFamily="18" charset="0"/>
                <a:ea typeface="楷体" panose="02010609060101010101" pitchFamily="49" charset="-122"/>
              </a:rPr>
              <a:t>的方式尽量确保消息的</a:t>
            </a:r>
            <a:r>
              <a:rPr lang="zh-CN" altLang="en-US" dirty="0">
                <a:solidFill>
                  <a:srgbClr val="FF0000"/>
                </a:solidFill>
                <a:latin typeface="Times New Roman" panose="02020603050405020304" pitchFamily="18" charset="0"/>
                <a:ea typeface="楷体" panose="02010609060101010101" pitchFamily="49" charset="-122"/>
              </a:rPr>
              <a:t>及时投递</a:t>
            </a:r>
            <a:r>
              <a:rPr lang="zh-CN" altLang="en-US" dirty="0">
                <a:latin typeface="Times New Roman" panose="02020603050405020304" pitchFamily="18" charset="0"/>
                <a:ea typeface="楷体" panose="02010609060101010101" pitchFamily="49" charset="-122"/>
              </a:rPr>
              <a:t>；</a:t>
            </a:r>
            <a:endParaRPr lang="en-US" altLang="zh-CN" dirty="0">
              <a:latin typeface="Times New Roman" panose="02020603050405020304" pitchFamily="18" charset="0"/>
              <a:ea typeface="楷体" panose="02010609060101010101" pitchFamily="49" charset="-122"/>
            </a:endParaRPr>
          </a:p>
          <a:p>
            <a:pPr algn="just"/>
            <a:r>
              <a:rPr lang="zh-CN" altLang="en-US" dirty="0">
                <a:latin typeface="Times New Roman" panose="02020603050405020304" pitchFamily="18" charset="0"/>
                <a:ea typeface="楷体" panose="02010609060101010101" pitchFamily="49" charset="-122"/>
              </a:rPr>
              <a:t>随着延迟约束的逐渐</a:t>
            </a:r>
            <a:r>
              <a:rPr lang="zh-CN" altLang="en-US" dirty="0">
                <a:solidFill>
                  <a:srgbClr val="FF0000"/>
                </a:solidFill>
                <a:latin typeface="Times New Roman" panose="02020603050405020304" pitchFamily="18" charset="0"/>
                <a:ea typeface="楷体" panose="02010609060101010101" pitchFamily="49" charset="-122"/>
              </a:rPr>
              <a:t>宽松</a:t>
            </a:r>
            <a:r>
              <a:rPr lang="zh-CN" altLang="en-US" dirty="0">
                <a:latin typeface="Times New Roman" panose="02020603050405020304" pitchFamily="18" charset="0"/>
                <a:ea typeface="楷体" panose="02010609060101010101" pitchFamily="49" charset="-122"/>
              </a:rPr>
              <a:t>，</a:t>
            </a:r>
            <a:r>
              <a:rPr lang="en-US" altLang="zh-CN" dirty="0">
                <a:latin typeface="Times New Roman" panose="02020603050405020304" pitchFamily="18" charset="0"/>
                <a:ea typeface="楷体" panose="02010609060101010101" pitchFamily="49" charset="-122"/>
              </a:rPr>
              <a:t>PAR</a:t>
            </a:r>
            <a:r>
              <a:rPr lang="zh-CN" altLang="en-US" dirty="0">
                <a:latin typeface="Times New Roman" panose="02020603050405020304" pitchFamily="18" charset="0"/>
                <a:ea typeface="楷体" panose="02010609060101010101" pitchFamily="49" charset="-122"/>
              </a:rPr>
              <a:t>逐步</a:t>
            </a:r>
            <a:r>
              <a:rPr lang="zh-CN" altLang="en-US" dirty="0">
                <a:solidFill>
                  <a:srgbClr val="FF0000"/>
                </a:solidFill>
                <a:latin typeface="Times New Roman" panose="02020603050405020304" pitchFamily="18" charset="0"/>
                <a:ea typeface="楷体" panose="02010609060101010101" pitchFamily="49" charset="-122"/>
              </a:rPr>
              <a:t>降低</a:t>
            </a:r>
            <a:r>
              <a:rPr lang="zh-CN" altLang="en-US" dirty="0">
                <a:latin typeface="Times New Roman" panose="02020603050405020304" pitchFamily="18" charset="0"/>
                <a:ea typeface="楷体" panose="02010609060101010101" pitchFamily="49" charset="-122"/>
              </a:rPr>
              <a:t>无人机的功率级别来</a:t>
            </a:r>
            <a:r>
              <a:rPr lang="zh-CN" altLang="en-US" dirty="0">
                <a:solidFill>
                  <a:srgbClr val="FF0000"/>
                </a:solidFill>
                <a:latin typeface="Times New Roman" panose="02020603050405020304" pitchFamily="18" charset="0"/>
                <a:ea typeface="楷体" panose="02010609060101010101" pitchFamily="49" charset="-122"/>
              </a:rPr>
              <a:t>最小化能耗</a:t>
            </a:r>
            <a:r>
              <a:rPr lang="zh-CN" altLang="en-US" dirty="0">
                <a:latin typeface="Times New Roman" panose="02020603050405020304" pitchFamily="18" charset="0"/>
                <a:ea typeface="楷体" panose="02010609060101010101" pitchFamily="49" charset="-122"/>
              </a:rPr>
              <a:t>。</a:t>
            </a:r>
          </a:p>
        </p:txBody>
      </p:sp>
      <p:sp>
        <p:nvSpPr>
          <p:cNvPr id="17" name="文本框 16">
            <a:extLst>
              <a:ext uri="{FF2B5EF4-FFF2-40B4-BE49-F238E27FC236}">
                <a16:creationId xmlns:a16="http://schemas.microsoft.com/office/drawing/2014/main" id="{E1395347-DF14-4750-82D5-E21D00285D89}"/>
              </a:ext>
            </a:extLst>
          </p:cNvPr>
          <p:cNvSpPr txBox="1"/>
          <p:nvPr/>
        </p:nvSpPr>
        <p:spPr>
          <a:xfrm>
            <a:off x="2215298" y="941839"/>
            <a:ext cx="5109091" cy="954107"/>
          </a:xfrm>
          <a:prstGeom prst="rect">
            <a:avLst/>
          </a:prstGeom>
          <a:noFill/>
          <a:ln>
            <a:solidFill>
              <a:schemeClr val="bg1"/>
            </a:solidFill>
          </a:ln>
        </p:spPr>
        <p:txBody>
          <a:bodyPr wrap="none" rtlCol="0">
            <a:spAutoFit/>
          </a:bodyPr>
          <a:lstStyle/>
          <a:p>
            <a:r>
              <a:rPr lang="zh-CN" altLang="en-US" sz="2400" dirty="0">
                <a:solidFill>
                  <a:srgbClr val="231F20"/>
                </a:solidFill>
                <a:effectLst/>
                <a:latin typeface="Times New Roman" panose="02020603050405020304" pitchFamily="18" charset="0"/>
                <a:cs typeface="Times New Roman" panose="02020603050405020304" pitchFamily="18" charset="0"/>
              </a:rPr>
              <a:t>消息延迟约束对路由协议性能的影响</a:t>
            </a:r>
          </a:p>
          <a:p>
            <a:endParaRPr lang="zh-CN" altLang="en-US" sz="3200" b="1" dirty="0">
              <a:solidFill>
                <a:schemeClr val="accent5">
                  <a:lumMod val="75000"/>
                </a:schemeClr>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84286266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4" name="文本框 23">
            <a:extLst>
              <a:ext uri="{FF2B5EF4-FFF2-40B4-BE49-F238E27FC236}">
                <a16:creationId xmlns:a16="http://schemas.microsoft.com/office/drawing/2014/main" id="{314B801D-E3D3-416C-BEE0-CE52F889302F}"/>
              </a:ext>
            </a:extLst>
          </p:cNvPr>
          <p:cNvSpPr txBox="1"/>
          <p:nvPr/>
        </p:nvSpPr>
        <p:spPr>
          <a:xfrm>
            <a:off x="2215298" y="941839"/>
            <a:ext cx="5416868" cy="461665"/>
          </a:xfrm>
          <a:prstGeom prst="rect">
            <a:avLst/>
          </a:prstGeom>
          <a:noFill/>
          <a:ln>
            <a:solidFill>
              <a:schemeClr val="bg1"/>
            </a:solidFill>
          </a:ln>
        </p:spPr>
        <p:txBody>
          <a:bodyPr wrap="none" rtlCol="0">
            <a:spAutoFit/>
          </a:bodyPr>
          <a:lstStyle/>
          <a:p>
            <a:r>
              <a:rPr lang="zh-CN" altLang="en-US" sz="2400" dirty="0">
                <a:solidFill>
                  <a:srgbClr val="FF0000"/>
                </a:solidFill>
                <a:effectLst/>
                <a:latin typeface="Times New Roman" panose="02020603050405020304" pitchFamily="18" charset="0"/>
                <a:cs typeface="Times New Roman" panose="02020603050405020304" pitchFamily="18" charset="0"/>
              </a:rPr>
              <a:t>抗延时攻击</a:t>
            </a:r>
            <a:r>
              <a:rPr lang="zh-CN" altLang="en-US" sz="2400" dirty="0">
                <a:effectLst/>
                <a:latin typeface="Times New Roman" panose="02020603050405020304" pitchFamily="18" charset="0"/>
                <a:cs typeface="Times New Roman" panose="02020603050405020304" pitchFamily="18" charset="0"/>
              </a:rPr>
              <a:t>的无人机网络安全路由协议</a:t>
            </a:r>
          </a:p>
        </p:txBody>
      </p:sp>
      <p:sp>
        <p:nvSpPr>
          <p:cNvPr id="26" name="矩形 25">
            <a:extLst>
              <a:ext uri="{FF2B5EF4-FFF2-40B4-BE49-F238E27FC236}">
                <a16:creationId xmlns:a16="http://schemas.microsoft.com/office/drawing/2014/main" id="{B276CFD8-915E-44D8-BCA6-105438DEA34D}"/>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7" name="文本框 26">
            <a:extLst>
              <a:ext uri="{FF2B5EF4-FFF2-40B4-BE49-F238E27FC236}">
                <a16:creationId xmlns:a16="http://schemas.microsoft.com/office/drawing/2014/main" id="{EC5D8988-72AD-490B-961F-F0E2525827A9}"/>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8" name="图片 27">
            <a:extLst>
              <a:ext uri="{FF2B5EF4-FFF2-40B4-BE49-F238E27FC236}">
                <a16:creationId xmlns:a16="http://schemas.microsoft.com/office/drawing/2014/main" id="{E7AF9D41-DB53-4AAE-A3AA-99CE68A44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4" name="图片 3">
            <a:extLst>
              <a:ext uri="{FF2B5EF4-FFF2-40B4-BE49-F238E27FC236}">
                <a16:creationId xmlns:a16="http://schemas.microsoft.com/office/drawing/2014/main" id="{8CD7657F-165C-43A1-A858-92564F160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563" y="2178336"/>
            <a:ext cx="4678018" cy="4638574"/>
          </a:xfrm>
          <a:prstGeom prst="rect">
            <a:avLst/>
          </a:prstGeom>
        </p:spPr>
      </p:pic>
      <p:pic>
        <p:nvPicPr>
          <p:cNvPr id="12" name="图片 11">
            <a:extLst>
              <a:ext uri="{FF2B5EF4-FFF2-40B4-BE49-F238E27FC236}">
                <a16:creationId xmlns:a16="http://schemas.microsoft.com/office/drawing/2014/main" id="{4397A89A-107D-40EF-A2C3-679BD4E79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7106" y="2350241"/>
            <a:ext cx="6967110" cy="1457129"/>
          </a:xfrm>
          <a:prstGeom prst="rect">
            <a:avLst/>
          </a:prstGeom>
        </p:spPr>
      </p:pic>
      <p:sp>
        <p:nvSpPr>
          <p:cNvPr id="31" name="文本框 30">
            <a:extLst>
              <a:ext uri="{FF2B5EF4-FFF2-40B4-BE49-F238E27FC236}">
                <a16:creationId xmlns:a16="http://schemas.microsoft.com/office/drawing/2014/main" id="{53EBA8B7-2AB9-433B-9D36-203397360DB0}"/>
              </a:ext>
            </a:extLst>
          </p:cNvPr>
          <p:cNvSpPr txBox="1"/>
          <p:nvPr/>
        </p:nvSpPr>
        <p:spPr>
          <a:xfrm>
            <a:off x="4526280" y="1588171"/>
            <a:ext cx="7648762" cy="646331"/>
          </a:xfrm>
          <a:prstGeom prst="rect">
            <a:avLst/>
          </a:prstGeom>
          <a:noFill/>
        </p:spPr>
        <p:txBody>
          <a:bodyPr wrap="square" rtlCol="0">
            <a:spAutoFit/>
          </a:bodyPr>
          <a:lstStyle/>
          <a:p>
            <a:pPr algn="just"/>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1</a:t>
            </a:r>
            <a:r>
              <a:rPr lang="zh-CN" altLang="en-US" dirty="0">
                <a:latin typeface="Times New Roman" panose="02020603050405020304" pitchFamily="18" charset="0"/>
                <a:ea typeface="楷体" panose="02010609060101010101" pitchFamily="49" charset="-122"/>
              </a:rPr>
              <a:t>在</a:t>
            </a:r>
            <a:r>
              <a:rPr lang="en-US" altLang="zh-CN" dirty="0">
                <a:latin typeface="Times New Roman" panose="02020603050405020304" pitchFamily="18" charset="0"/>
                <a:ea typeface="楷体" panose="02010609060101010101" pitchFamily="49" charset="-122"/>
              </a:rPr>
              <a:t>0s</a:t>
            </a:r>
            <a:r>
              <a:rPr lang="zh-CN" altLang="en-US" dirty="0">
                <a:latin typeface="Times New Roman" panose="02020603050405020304" pitchFamily="18" charset="0"/>
                <a:ea typeface="楷体" panose="02010609060101010101" pitchFamily="49" charset="-122"/>
              </a:rPr>
              <a:t>时生成消息</a:t>
            </a:r>
            <a:r>
              <a:rPr lang="en-US" altLang="zh-CN" i="1" dirty="0">
                <a:latin typeface="Times New Roman" panose="02020603050405020304" pitchFamily="18" charset="0"/>
                <a:ea typeface="楷体" panose="02010609060101010101" pitchFamily="49" charset="-122"/>
              </a:rPr>
              <a:t>m</a:t>
            </a:r>
            <a:r>
              <a:rPr lang="zh-CN" altLang="en-US" dirty="0">
                <a:latin typeface="Times New Roman" panose="02020603050405020304" pitchFamily="18" charset="0"/>
                <a:ea typeface="楷体" panose="02010609060101010101" pitchFamily="49" charset="-122"/>
              </a:rPr>
              <a:t>，并将其发送给地面站𝑔</a:t>
            </a:r>
            <a:r>
              <a:rPr lang="en-US" altLang="zh-CN" dirty="0">
                <a:latin typeface="Times New Roman" panose="02020603050405020304" pitchFamily="18" charset="0"/>
                <a:ea typeface="楷体" panose="02010609060101010101" pitchFamily="49" charset="-122"/>
              </a:rPr>
              <a:t>0</a:t>
            </a:r>
            <a:r>
              <a:rPr lang="zh-CN" altLang="en-US" dirty="0">
                <a:latin typeface="Times New Roman" panose="02020603050405020304" pitchFamily="18" charset="0"/>
                <a:ea typeface="楷体" panose="02010609060101010101" pitchFamily="49" charset="-122"/>
              </a:rPr>
              <a:t>，设每跳的传输时间为</a:t>
            </a:r>
            <a:r>
              <a:rPr lang="en-US" altLang="zh-CN" dirty="0">
                <a:latin typeface="Times New Roman" panose="02020603050405020304" pitchFamily="18" charset="0"/>
                <a:ea typeface="楷体" panose="02010609060101010101" pitchFamily="49" charset="-122"/>
              </a:rPr>
              <a:t>1s</a:t>
            </a:r>
            <a:r>
              <a:rPr lang="zh-CN" altLang="en-US" dirty="0">
                <a:latin typeface="Times New Roman" panose="02020603050405020304" pitchFamily="18" charset="0"/>
                <a:ea typeface="楷体" panose="02010609060101010101" pitchFamily="49" charset="-122"/>
              </a:rPr>
              <a:t>，则消息</a:t>
            </a:r>
            <a:r>
              <a:rPr lang="en-US" altLang="zh-CN" i="1" dirty="0">
                <a:latin typeface="Times New Roman" panose="02020603050405020304" pitchFamily="18" charset="0"/>
                <a:ea typeface="楷体" panose="02010609060101010101" pitchFamily="49" charset="-122"/>
              </a:rPr>
              <a:t>m</a:t>
            </a:r>
            <a:r>
              <a:rPr lang="zh-CN" altLang="en-US" dirty="0">
                <a:latin typeface="Times New Roman" panose="02020603050405020304" pitchFamily="18" charset="0"/>
                <a:ea typeface="楷体" panose="02010609060101010101" pitchFamily="49" charset="-122"/>
              </a:rPr>
              <a:t>的传输路径为</a:t>
            </a:r>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10, 11), </a:t>
            </a:r>
            <a:r>
              <a:rPr lang="en-US" altLang="zh-CN" dirty="0">
                <a:solidFill>
                  <a:srgbClr val="FF0000"/>
                </a:solidFill>
                <a:latin typeface="Times New Roman" panose="02020603050405020304" pitchFamily="18" charset="0"/>
                <a:ea typeface="楷体" panose="02010609060101010101" pitchFamily="49" charset="-122"/>
              </a:rPr>
              <a:t>(</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2, </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3, 23, 24)</a:t>
            </a:r>
            <a:r>
              <a:rPr lang="en-US" altLang="zh-CN" dirty="0">
                <a:latin typeface="Times New Roman" panose="02020603050405020304" pitchFamily="18" charset="0"/>
                <a:ea typeface="楷体" panose="02010609060101010101" pitchFamily="49" charset="-122"/>
              </a:rPr>
              <a:t>,</a:t>
            </a:r>
            <a:r>
              <a:rPr lang="en-US" altLang="zh-CN" dirty="0">
                <a:solidFill>
                  <a:srgbClr val="FF0000"/>
                </a:solidFill>
                <a:latin typeface="Times New Roman" panose="02020603050405020304" pitchFamily="18" charset="0"/>
                <a:ea typeface="楷体" panose="02010609060101010101" pitchFamily="49" charset="-122"/>
              </a:rPr>
              <a:t> </a:t>
            </a:r>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3, </a:t>
            </a:r>
            <a:r>
              <a:rPr lang="zh-CN" altLang="en-US" dirty="0">
                <a:latin typeface="Times New Roman" panose="02020603050405020304" pitchFamily="18" charset="0"/>
                <a:ea typeface="楷体" panose="02010609060101010101" pitchFamily="49" charset="-122"/>
              </a:rPr>
              <a:t>𝑔</a:t>
            </a:r>
            <a:r>
              <a:rPr lang="en-US" altLang="zh-CN" dirty="0">
                <a:latin typeface="Times New Roman" panose="02020603050405020304" pitchFamily="18" charset="0"/>
                <a:ea typeface="楷体" panose="02010609060101010101" pitchFamily="49" charset="-122"/>
              </a:rPr>
              <a:t>0, 36, 37)⟩</a:t>
            </a:r>
            <a:endParaRPr lang="zh-CN" altLang="en-US" dirty="0">
              <a:latin typeface="Times New Roman" panose="02020603050405020304" pitchFamily="18" charset="0"/>
              <a:ea typeface="楷体" panose="02010609060101010101" pitchFamily="49" charset="-122"/>
            </a:endParaRPr>
          </a:p>
        </p:txBody>
      </p:sp>
      <p:sp>
        <p:nvSpPr>
          <p:cNvPr id="17" name="矩形 16">
            <a:extLst>
              <a:ext uri="{FF2B5EF4-FFF2-40B4-BE49-F238E27FC236}">
                <a16:creationId xmlns:a16="http://schemas.microsoft.com/office/drawing/2014/main" id="{A3DE4682-9B5F-4578-AD32-3AC802EB2C30}"/>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18" name="矩形 17">
            <a:extLst>
              <a:ext uri="{FF2B5EF4-FFF2-40B4-BE49-F238E27FC236}">
                <a16:creationId xmlns:a16="http://schemas.microsoft.com/office/drawing/2014/main" id="{8BADE8DF-8C4E-4238-98A6-F082611D0975}"/>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19" name="矩形 18">
            <a:extLst>
              <a:ext uri="{FF2B5EF4-FFF2-40B4-BE49-F238E27FC236}">
                <a16:creationId xmlns:a16="http://schemas.microsoft.com/office/drawing/2014/main" id="{2F2D7150-D6BD-444B-841E-96299F97EA3A}"/>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20" name="矩形 19">
            <a:extLst>
              <a:ext uri="{FF2B5EF4-FFF2-40B4-BE49-F238E27FC236}">
                <a16:creationId xmlns:a16="http://schemas.microsoft.com/office/drawing/2014/main" id="{F2BB6F0E-7D2E-41C9-9CF3-FB693FB59385}"/>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Tree>
    <p:extLst>
      <p:ext uri="{BB962C8B-B14F-4D97-AF65-F5344CB8AC3E}">
        <p14:creationId xmlns:p14="http://schemas.microsoft.com/office/powerpoint/2010/main" val="54370587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6" name="矩形 25">
            <a:extLst>
              <a:ext uri="{FF2B5EF4-FFF2-40B4-BE49-F238E27FC236}">
                <a16:creationId xmlns:a16="http://schemas.microsoft.com/office/drawing/2014/main" id="{B276CFD8-915E-44D8-BCA6-105438DEA34D}"/>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7" name="文本框 26">
            <a:extLst>
              <a:ext uri="{FF2B5EF4-FFF2-40B4-BE49-F238E27FC236}">
                <a16:creationId xmlns:a16="http://schemas.microsoft.com/office/drawing/2014/main" id="{EC5D8988-72AD-490B-961F-F0E2525827A9}"/>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8" name="图片 27">
            <a:extLst>
              <a:ext uri="{FF2B5EF4-FFF2-40B4-BE49-F238E27FC236}">
                <a16:creationId xmlns:a16="http://schemas.microsoft.com/office/drawing/2014/main" id="{E7AF9D41-DB53-4AAE-A3AA-99CE68A44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4" name="图片 3">
            <a:extLst>
              <a:ext uri="{FF2B5EF4-FFF2-40B4-BE49-F238E27FC236}">
                <a16:creationId xmlns:a16="http://schemas.microsoft.com/office/drawing/2014/main" id="{8CD7657F-165C-43A1-A858-92564F160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563" y="2178336"/>
            <a:ext cx="4678018" cy="4638574"/>
          </a:xfrm>
          <a:prstGeom prst="rect">
            <a:avLst/>
          </a:prstGeom>
        </p:spPr>
      </p:pic>
      <p:pic>
        <p:nvPicPr>
          <p:cNvPr id="12" name="图片 11">
            <a:extLst>
              <a:ext uri="{FF2B5EF4-FFF2-40B4-BE49-F238E27FC236}">
                <a16:creationId xmlns:a16="http://schemas.microsoft.com/office/drawing/2014/main" id="{4397A89A-107D-40EF-A2C3-679BD4E79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7106" y="2350241"/>
            <a:ext cx="6967110" cy="1457129"/>
          </a:xfrm>
          <a:prstGeom prst="rect">
            <a:avLst/>
          </a:prstGeom>
        </p:spPr>
      </p:pic>
      <p:sp>
        <p:nvSpPr>
          <p:cNvPr id="31" name="文本框 30">
            <a:extLst>
              <a:ext uri="{FF2B5EF4-FFF2-40B4-BE49-F238E27FC236}">
                <a16:creationId xmlns:a16="http://schemas.microsoft.com/office/drawing/2014/main" id="{53EBA8B7-2AB9-433B-9D36-203397360DB0}"/>
              </a:ext>
            </a:extLst>
          </p:cNvPr>
          <p:cNvSpPr txBox="1"/>
          <p:nvPr/>
        </p:nvSpPr>
        <p:spPr>
          <a:xfrm>
            <a:off x="4526280" y="1588171"/>
            <a:ext cx="7648762" cy="646331"/>
          </a:xfrm>
          <a:prstGeom prst="rect">
            <a:avLst/>
          </a:prstGeom>
          <a:noFill/>
        </p:spPr>
        <p:txBody>
          <a:bodyPr wrap="square" rtlCol="0">
            <a:spAutoFit/>
          </a:bodyPr>
          <a:lstStyle/>
          <a:p>
            <a:pPr algn="just"/>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1</a:t>
            </a:r>
            <a:r>
              <a:rPr lang="zh-CN" altLang="en-US" dirty="0">
                <a:latin typeface="Times New Roman" panose="02020603050405020304" pitchFamily="18" charset="0"/>
                <a:ea typeface="楷体" panose="02010609060101010101" pitchFamily="49" charset="-122"/>
              </a:rPr>
              <a:t>在</a:t>
            </a:r>
            <a:r>
              <a:rPr lang="en-US" altLang="zh-CN" dirty="0">
                <a:latin typeface="Times New Roman" panose="02020603050405020304" pitchFamily="18" charset="0"/>
                <a:ea typeface="楷体" panose="02010609060101010101" pitchFamily="49" charset="-122"/>
              </a:rPr>
              <a:t>0s</a:t>
            </a:r>
            <a:r>
              <a:rPr lang="zh-CN" altLang="en-US" dirty="0">
                <a:latin typeface="Times New Roman" panose="02020603050405020304" pitchFamily="18" charset="0"/>
                <a:ea typeface="楷体" panose="02010609060101010101" pitchFamily="49" charset="-122"/>
              </a:rPr>
              <a:t>时生成消息</a:t>
            </a:r>
            <a:r>
              <a:rPr lang="en-US" altLang="zh-CN" i="1" dirty="0">
                <a:latin typeface="Times New Roman" panose="02020603050405020304" pitchFamily="18" charset="0"/>
                <a:ea typeface="楷体" panose="02010609060101010101" pitchFamily="49" charset="-122"/>
              </a:rPr>
              <a:t>m</a:t>
            </a:r>
            <a:r>
              <a:rPr lang="zh-CN" altLang="en-US" dirty="0">
                <a:latin typeface="Times New Roman" panose="02020603050405020304" pitchFamily="18" charset="0"/>
                <a:ea typeface="楷体" panose="02010609060101010101" pitchFamily="49" charset="-122"/>
              </a:rPr>
              <a:t>，并将其发送给地面站𝑔</a:t>
            </a:r>
            <a:r>
              <a:rPr lang="en-US" altLang="zh-CN" dirty="0">
                <a:latin typeface="Times New Roman" panose="02020603050405020304" pitchFamily="18" charset="0"/>
                <a:ea typeface="楷体" panose="02010609060101010101" pitchFamily="49" charset="-122"/>
              </a:rPr>
              <a:t>0</a:t>
            </a:r>
            <a:r>
              <a:rPr lang="zh-CN" altLang="en-US" dirty="0">
                <a:latin typeface="Times New Roman" panose="02020603050405020304" pitchFamily="18" charset="0"/>
                <a:ea typeface="楷体" panose="02010609060101010101" pitchFamily="49" charset="-122"/>
              </a:rPr>
              <a:t>，设每跳的传输时间为</a:t>
            </a:r>
            <a:r>
              <a:rPr lang="en-US" altLang="zh-CN" dirty="0">
                <a:latin typeface="Times New Roman" panose="02020603050405020304" pitchFamily="18" charset="0"/>
                <a:ea typeface="楷体" panose="02010609060101010101" pitchFamily="49" charset="-122"/>
              </a:rPr>
              <a:t>1s</a:t>
            </a:r>
            <a:r>
              <a:rPr lang="zh-CN" altLang="en-US" dirty="0">
                <a:latin typeface="Times New Roman" panose="02020603050405020304" pitchFamily="18" charset="0"/>
                <a:ea typeface="楷体" panose="02010609060101010101" pitchFamily="49" charset="-122"/>
              </a:rPr>
              <a:t>，则消息</a:t>
            </a:r>
            <a:r>
              <a:rPr lang="en-US" altLang="zh-CN" i="1" dirty="0">
                <a:latin typeface="Times New Roman" panose="02020603050405020304" pitchFamily="18" charset="0"/>
                <a:ea typeface="楷体" panose="02010609060101010101" pitchFamily="49" charset="-122"/>
              </a:rPr>
              <a:t>m</a:t>
            </a:r>
            <a:r>
              <a:rPr lang="zh-CN" altLang="en-US" dirty="0">
                <a:latin typeface="Times New Roman" panose="02020603050405020304" pitchFamily="18" charset="0"/>
                <a:ea typeface="楷体" panose="02010609060101010101" pitchFamily="49" charset="-122"/>
              </a:rPr>
              <a:t>的传输路径为</a:t>
            </a:r>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10, 11), </a:t>
            </a:r>
            <a:r>
              <a:rPr lang="en-US" altLang="zh-CN" dirty="0">
                <a:solidFill>
                  <a:srgbClr val="FF0000"/>
                </a:solidFill>
                <a:latin typeface="Times New Roman" panose="02020603050405020304" pitchFamily="18" charset="0"/>
                <a:ea typeface="楷体" panose="02010609060101010101" pitchFamily="49" charset="-122"/>
              </a:rPr>
              <a:t>(</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2, </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3, 23, 24)</a:t>
            </a:r>
            <a:r>
              <a:rPr lang="en-US" altLang="zh-CN" dirty="0">
                <a:latin typeface="Times New Roman" panose="02020603050405020304" pitchFamily="18" charset="0"/>
                <a:ea typeface="楷体" panose="02010609060101010101" pitchFamily="49" charset="-122"/>
              </a:rPr>
              <a:t>,</a:t>
            </a:r>
            <a:r>
              <a:rPr lang="en-US" altLang="zh-CN" dirty="0">
                <a:solidFill>
                  <a:srgbClr val="FF0000"/>
                </a:solidFill>
                <a:latin typeface="Times New Roman" panose="02020603050405020304" pitchFamily="18" charset="0"/>
                <a:ea typeface="楷体" panose="02010609060101010101" pitchFamily="49" charset="-122"/>
              </a:rPr>
              <a:t> </a:t>
            </a:r>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3, </a:t>
            </a:r>
            <a:r>
              <a:rPr lang="zh-CN" altLang="en-US" dirty="0">
                <a:latin typeface="Times New Roman" panose="02020603050405020304" pitchFamily="18" charset="0"/>
                <a:ea typeface="楷体" panose="02010609060101010101" pitchFamily="49" charset="-122"/>
              </a:rPr>
              <a:t>𝑔</a:t>
            </a:r>
            <a:r>
              <a:rPr lang="en-US" altLang="zh-CN" dirty="0">
                <a:latin typeface="Times New Roman" panose="02020603050405020304" pitchFamily="18" charset="0"/>
                <a:ea typeface="楷体" panose="02010609060101010101" pitchFamily="49" charset="-122"/>
              </a:rPr>
              <a:t>0, 36, 37)⟩</a:t>
            </a:r>
            <a:endParaRPr lang="zh-CN" altLang="en-US" dirty="0">
              <a:latin typeface="Times New Roman" panose="02020603050405020304" pitchFamily="18" charset="0"/>
              <a:ea typeface="楷体" panose="02010609060101010101" pitchFamily="49" charset="-122"/>
            </a:endParaRPr>
          </a:p>
        </p:txBody>
      </p:sp>
      <p:sp>
        <p:nvSpPr>
          <p:cNvPr id="33" name="文本框 32">
            <a:extLst>
              <a:ext uri="{FF2B5EF4-FFF2-40B4-BE49-F238E27FC236}">
                <a16:creationId xmlns:a16="http://schemas.microsoft.com/office/drawing/2014/main" id="{F2BC0FB4-83D9-4C00-9149-A2EAA5317FFC}"/>
              </a:ext>
            </a:extLst>
          </p:cNvPr>
          <p:cNvSpPr txBox="1"/>
          <p:nvPr/>
        </p:nvSpPr>
        <p:spPr>
          <a:xfrm>
            <a:off x="6350314" y="4053560"/>
            <a:ext cx="5688090" cy="923330"/>
          </a:xfrm>
          <a:prstGeom prst="rect">
            <a:avLst/>
          </a:prstGeom>
          <a:noFill/>
        </p:spPr>
        <p:txBody>
          <a:bodyPr wrap="square" rtlCol="0">
            <a:spAutoFit/>
          </a:bodyPr>
          <a:lstStyle/>
          <a:p>
            <a:pPr algn="just"/>
            <a:r>
              <a:rPr lang="zh-CN" altLang="en-US" dirty="0">
                <a:latin typeface="Times New Roman" panose="02020603050405020304" pitchFamily="18" charset="0"/>
                <a:ea typeface="楷体" panose="02010609060101010101" pitchFamily="49" charset="-122"/>
              </a:rPr>
              <a:t>设𝑢</a:t>
            </a:r>
            <a:r>
              <a:rPr lang="en-US" altLang="zh-CN" dirty="0">
                <a:latin typeface="Times New Roman" panose="02020603050405020304" pitchFamily="18" charset="0"/>
                <a:ea typeface="楷体" panose="02010609060101010101" pitchFamily="49" charset="-122"/>
              </a:rPr>
              <a:t>2</a:t>
            </a:r>
            <a:r>
              <a:rPr lang="zh-CN" altLang="en-US" dirty="0">
                <a:latin typeface="Times New Roman" panose="02020603050405020304" pitchFamily="18" charset="0"/>
                <a:ea typeface="楷体" panose="02010609060101010101" pitchFamily="49" charset="-122"/>
              </a:rPr>
              <a:t>是恶意节点并执行延时攻击，持续时间为</a:t>
            </a:r>
            <a:r>
              <a:rPr lang="en-US" altLang="zh-CN" dirty="0">
                <a:latin typeface="Times New Roman" panose="02020603050405020304" pitchFamily="18" charset="0"/>
                <a:ea typeface="楷体" panose="02010609060101010101" pitchFamily="49" charset="-122"/>
              </a:rPr>
              <a:t>1s</a:t>
            </a:r>
            <a:r>
              <a:rPr lang="zh-CN" altLang="en-US" dirty="0">
                <a:latin typeface="Times New Roman" panose="02020603050405020304" pitchFamily="18" charset="0"/>
                <a:ea typeface="楷体" panose="02010609060101010101" pitchFamily="49" charset="-122"/>
              </a:rPr>
              <a:t>，则消息</a:t>
            </a:r>
            <a:r>
              <a:rPr lang="en-US" altLang="zh-CN" i="1" dirty="0">
                <a:latin typeface="Times New Roman" panose="02020603050405020304" pitchFamily="18" charset="0"/>
                <a:ea typeface="楷体" panose="02010609060101010101" pitchFamily="49" charset="-122"/>
              </a:rPr>
              <a:t>m</a:t>
            </a:r>
            <a:r>
              <a:rPr lang="zh-CN" altLang="en-US" dirty="0">
                <a:latin typeface="Times New Roman" panose="02020603050405020304" pitchFamily="18" charset="0"/>
                <a:ea typeface="楷体" panose="02010609060101010101" pitchFamily="49" charset="-122"/>
              </a:rPr>
              <a:t>的传输路径变为</a:t>
            </a:r>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10, 11), </a:t>
            </a:r>
            <a:r>
              <a:rPr lang="en-US" altLang="zh-CN" dirty="0">
                <a:solidFill>
                  <a:srgbClr val="FF0000"/>
                </a:solidFill>
                <a:latin typeface="Times New Roman" panose="02020603050405020304" pitchFamily="18" charset="0"/>
                <a:ea typeface="楷体" panose="02010609060101010101" pitchFamily="49" charset="-122"/>
              </a:rPr>
              <a:t>(</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2, </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3, 24, 25)</a:t>
            </a:r>
            <a:r>
              <a:rPr lang="en-US" altLang="zh-CN" dirty="0">
                <a:latin typeface="Times New Roman" panose="02020603050405020304" pitchFamily="18" charset="0"/>
                <a:ea typeface="楷体" panose="02010609060101010101" pitchFamily="49" charset="-122"/>
              </a:rPr>
              <a:t>,</a:t>
            </a:r>
            <a:r>
              <a:rPr lang="en-US" altLang="zh-CN" dirty="0">
                <a:solidFill>
                  <a:srgbClr val="FF0000"/>
                </a:solidFill>
                <a:latin typeface="Times New Roman" panose="02020603050405020304" pitchFamily="18" charset="0"/>
                <a:ea typeface="楷体" panose="02010609060101010101" pitchFamily="49" charset="-122"/>
              </a:rPr>
              <a:t> </a:t>
            </a:r>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3, </a:t>
            </a:r>
            <a:r>
              <a:rPr lang="zh-CN" altLang="en-US" dirty="0">
                <a:latin typeface="Times New Roman" panose="02020603050405020304" pitchFamily="18" charset="0"/>
                <a:ea typeface="楷体" panose="02010609060101010101" pitchFamily="49" charset="-122"/>
              </a:rPr>
              <a:t>𝑔</a:t>
            </a:r>
            <a:r>
              <a:rPr lang="en-US" altLang="zh-CN" dirty="0">
                <a:latin typeface="Times New Roman" panose="02020603050405020304" pitchFamily="18" charset="0"/>
                <a:ea typeface="楷体" panose="02010609060101010101" pitchFamily="49" charset="-122"/>
              </a:rPr>
              <a:t>0, 36, 37)⟩</a:t>
            </a:r>
            <a:endParaRPr lang="zh-CN" altLang="en-US" dirty="0">
              <a:latin typeface="Times New Roman" panose="02020603050405020304" pitchFamily="18" charset="0"/>
              <a:ea typeface="楷体" panose="02010609060101010101" pitchFamily="49" charset="-122"/>
            </a:endParaRPr>
          </a:p>
        </p:txBody>
      </p:sp>
      <p:pic>
        <p:nvPicPr>
          <p:cNvPr id="21" name="图片 20">
            <a:extLst>
              <a:ext uri="{FF2B5EF4-FFF2-40B4-BE49-F238E27FC236}">
                <a16:creationId xmlns:a16="http://schemas.microsoft.com/office/drawing/2014/main" id="{70C6FD45-DC11-4C4E-AA74-E67580362C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6958" y="5159077"/>
            <a:ext cx="7114672" cy="1355448"/>
          </a:xfrm>
          <a:prstGeom prst="rect">
            <a:avLst/>
          </a:prstGeom>
        </p:spPr>
      </p:pic>
      <p:sp>
        <p:nvSpPr>
          <p:cNvPr id="17" name="矩形 16">
            <a:extLst>
              <a:ext uri="{FF2B5EF4-FFF2-40B4-BE49-F238E27FC236}">
                <a16:creationId xmlns:a16="http://schemas.microsoft.com/office/drawing/2014/main" id="{A3DE4682-9B5F-4578-AD32-3AC802EB2C30}"/>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18" name="矩形 17">
            <a:extLst>
              <a:ext uri="{FF2B5EF4-FFF2-40B4-BE49-F238E27FC236}">
                <a16:creationId xmlns:a16="http://schemas.microsoft.com/office/drawing/2014/main" id="{8BADE8DF-8C4E-4238-98A6-F082611D0975}"/>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19" name="矩形 18">
            <a:extLst>
              <a:ext uri="{FF2B5EF4-FFF2-40B4-BE49-F238E27FC236}">
                <a16:creationId xmlns:a16="http://schemas.microsoft.com/office/drawing/2014/main" id="{2F2D7150-D6BD-444B-841E-96299F97EA3A}"/>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20" name="矩形 19">
            <a:extLst>
              <a:ext uri="{FF2B5EF4-FFF2-40B4-BE49-F238E27FC236}">
                <a16:creationId xmlns:a16="http://schemas.microsoft.com/office/drawing/2014/main" id="{F2BB6F0E-7D2E-41C9-9CF3-FB693FB59385}"/>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22" name="文本框 21">
            <a:extLst>
              <a:ext uri="{FF2B5EF4-FFF2-40B4-BE49-F238E27FC236}">
                <a16:creationId xmlns:a16="http://schemas.microsoft.com/office/drawing/2014/main" id="{69A0DBD2-D4A9-4349-ACFD-370CAA5E2C9F}"/>
              </a:ext>
            </a:extLst>
          </p:cNvPr>
          <p:cNvSpPr txBox="1"/>
          <p:nvPr/>
        </p:nvSpPr>
        <p:spPr>
          <a:xfrm>
            <a:off x="2215298" y="941839"/>
            <a:ext cx="5416868" cy="461665"/>
          </a:xfrm>
          <a:prstGeom prst="rect">
            <a:avLst/>
          </a:prstGeom>
          <a:noFill/>
          <a:ln>
            <a:solidFill>
              <a:schemeClr val="bg1"/>
            </a:solidFill>
          </a:ln>
        </p:spPr>
        <p:txBody>
          <a:bodyPr wrap="none" rtlCol="0">
            <a:spAutoFit/>
          </a:bodyPr>
          <a:lstStyle/>
          <a:p>
            <a:r>
              <a:rPr lang="zh-CN" altLang="en-US" sz="2400" dirty="0">
                <a:solidFill>
                  <a:srgbClr val="FF0000"/>
                </a:solidFill>
                <a:effectLst/>
                <a:latin typeface="Times New Roman" panose="02020603050405020304" pitchFamily="18" charset="0"/>
                <a:cs typeface="Times New Roman" panose="02020603050405020304" pitchFamily="18" charset="0"/>
              </a:rPr>
              <a:t>抗延时攻击</a:t>
            </a:r>
            <a:r>
              <a:rPr lang="zh-CN" altLang="en-US" sz="2400" dirty="0">
                <a:effectLst/>
                <a:latin typeface="Times New Roman" panose="02020603050405020304" pitchFamily="18" charset="0"/>
                <a:cs typeface="Times New Roman" panose="02020603050405020304" pitchFamily="18" charset="0"/>
              </a:rPr>
              <a:t>的无人机网络安全路由协议</a:t>
            </a:r>
          </a:p>
        </p:txBody>
      </p:sp>
    </p:spTree>
    <p:extLst>
      <p:ext uri="{BB962C8B-B14F-4D97-AF65-F5344CB8AC3E}">
        <p14:creationId xmlns:p14="http://schemas.microsoft.com/office/powerpoint/2010/main" val="34992232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6" name="矩形 25">
            <a:extLst>
              <a:ext uri="{FF2B5EF4-FFF2-40B4-BE49-F238E27FC236}">
                <a16:creationId xmlns:a16="http://schemas.microsoft.com/office/drawing/2014/main" id="{B276CFD8-915E-44D8-BCA6-105438DEA34D}"/>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7" name="文本框 26">
            <a:extLst>
              <a:ext uri="{FF2B5EF4-FFF2-40B4-BE49-F238E27FC236}">
                <a16:creationId xmlns:a16="http://schemas.microsoft.com/office/drawing/2014/main" id="{EC5D8988-72AD-490B-961F-F0E2525827A9}"/>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8" name="图片 27">
            <a:extLst>
              <a:ext uri="{FF2B5EF4-FFF2-40B4-BE49-F238E27FC236}">
                <a16:creationId xmlns:a16="http://schemas.microsoft.com/office/drawing/2014/main" id="{E7AF9D41-DB53-4AAE-A3AA-99CE68A44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4" name="图片 3">
            <a:extLst>
              <a:ext uri="{FF2B5EF4-FFF2-40B4-BE49-F238E27FC236}">
                <a16:creationId xmlns:a16="http://schemas.microsoft.com/office/drawing/2014/main" id="{8CD7657F-165C-43A1-A858-92564F160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563" y="2782112"/>
            <a:ext cx="4069107" cy="4034798"/>
          </a:xfrm>
          <a:prstGeom prst="rect">
            <a:avLst/>
          </a:prstGeom>
        </p:spPr>
      </p:pic>
      <p:pic>
        <p:nvPicPr>
          <p:cNvPr id="7" name="图片 6">
            <a:extLst>
              <a:ext uri="{FF2B5EF4-FFF2-40B4-BE49-F238E27FC236}">
                <a16:creationId xmlns:a16="http://schemas.microsoft.com/office/drawing/2014/main" id="{A1ADB960-A93C-4534-B41E-F1398BB72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6741" y="1597581"/>
            <a:ext cx="10437437" cy="1402659"/>
          </a:xfrm>
          <a:prstGeom prst="rect">
            <a:avLst/>
          </a:prstGeom>
        </p:spPr>
      </p:pic>
      <p:sp>
        <p:nvSpPr>
          <p:cNvPr id="22" name="文本框 21">
            <a:extLst>
              <a:ext uri="{FF2B5EF4-FFF2-40B4-BE49-F238E27FC236}">
                <a16:creationId xmlns:a16="http://schemas.microsoft.com/office/drawing/2014/main" id="{740D33C9-FDB6-40CF-959B-53CA39460E51}"/>
              </a:ext>
            </a:extLst>
          </p:cNvPr>
          <p:cNvSpPr txBox="1"/>
          <p:nvPr/>
        </p:nvSpPr>
        <p:spPr>
          <a:xfrm>
            <a:off x="4503906" y="3029550"/>
            <a:ext cx="7680272" cy="1477328"/>
          </a:xfrm>
          <a:prstGeom prst="rect">
            <a:avLst/>
          </a:prstGeom>
          <a:noFill/>
        </p:spPr>
        <p:txBody>
          <a:bodyPr wrap="square" rtlCol="0">
            <a:spAutoFit/>
          </a:bodyPr>
          <a:lstStyle/>
          <a:p>
            <a:pPr algn="just"/>
            <a:r>
              <a:rPr lang="zh-CN" altLang="en-US" dirty="0">
                <a:latin typeface="Times New Roman" panose="02020603050405020304" pitchFamily="18" charset="0"/>
                <a:ea typeface="楷体" panose="02010609060101010101" pitchFamily="49" charset="-122"/>
              </a:rPr>
              <a:t>当延时攻击的持续时间为</a:t>
            </a:r>
            <a:r>
              <a:rPr lang="en-US" altLang="zh-CN" dirty="0">
                <a:latin typeface="Times New Roman" panose="02020603050405020304" pitchFamily="18" charset="0"/>
                <a:ea typeface="楷体" panose="02010609060101010101" pitchFamily="49" charset="-122"/>
              </a:rPr>
              <a:t>3s</a:t>
            </a:r>
            <a:r>
              <a:rPr lang="zh-CN" altLang="en-US" dirty="0">
                <a:latin typeface="Times New Roman" panose="02020603050405020304" pitchFamily="18" charset="0"/>
                <a:ea typeface="楷体" panose="02010609060101010101" pitchFamily="49" charset="-122"/>
              </a:rPr>
              <a:t>时，𝑢</a:t>
            </a:r>
            <a:r>
              <a:rPr lang="en-US" altLang="zh-CN" dirty="0">
                <a:latin typeface="Times New Roman" panose="02020603050405020304" pitchFamily="18" charset="0"/>
                <a:ea typeface="楷体" panose="02010609060101010101" pitchFamily="49" charset="-122"/>
              </a:rPr>
              <a:t>2</a:t>
            </a:r>
            <a:r>
              <a:rPr lang="zh-CN" altLang="en-US" dirty="0">
                <a:latin typeface="Times New Roman" panose="02020603050405020304" pitchFamily="18" charset="0"/>
                <a:ea typeface="楷体" panose="02010609060101010101" pitchFamily="49" charset="-122"/>
              </a:rPr>
              <a:t>延迟后的发送时间应为</a:t>
            </a:r>
            <a:r>
              <a:rPr lang="en-US" altLang="zh-CN" dirty="0">
                <a:latin typeface="Times New Roman" panose="02020603050405020304" pitchFamily="18" charset="0"/>
                <a:ea typeface="楷体" panose="02010609060101010101" pitchFamily="49" charset="-122"/>
              </a:rPr>
              <a:t>26s</a:t>
            </a:r>
            <a:r>
              <a:rPr lang="zh-CN" altLang="en-US" dirty="0">
                <a:latin typeface="Times New Roman" panose="02020603050405020304" pitchFamily="18" charset="0"/>
                <a:ea typeface="楷体" panose="02010609060101010101" pitchFamily="49" charset="-122"/>
              </a:rPr>
              <a:t>，但是此时没有无人机可以与𝑢</a:t>
            </a:r>
            <a:r>
              <a:rPr lang="en-US" altLang="zh-CN" dirty="0">
                <a:latin typeface="Times New Roman" panose="02020603050405020304" pitchFamily="18" charset="0"/>
                <a:ea typeface="楷体" panose="02010609060101010101" pitchFamily="49" charset="-122"/>
              </a:rPr>
              <a:t>2</a:t>
            </a:r>
            <a:r>
              <a:rPr lang="zh-CN" altLang="en-US" dirty="0">
                <a:latin typeface="Times New Roman" panose="02020603050405020304" pitchFamily="18" charset="0"/>
                <a:ea typeface="楷体" panose="02010609060101010101" pitchFamily="49" charset="-122"/>
              </a:rPr>
              <a:t>通信，𝑢</a:t>
            </a:r>
            <a:r>
              <a:rPr lang="en-US" altLang="zh-CN" dirty="0">
                <a:latin typeface="Times New Roman" panose="02020603050405020304" pitchFamily="18" charset="0"/>
                <a:ea typeface="楷体" panose="02010609060101010101" pitchFamily="49" charset="-122"/>
              </a:rPr>
              <a:t>2</a:t>
            </a:r>
            <a:r>
              <a:rPr lang="zh-CN" altLang="en-US" dirty="0">
                <a:latin typeface="Times New Roman" panose="02020603050405020304" pitchFamily="18" charset="0"/>
                <a:ea typeface="楷体" panose="02010609060101010101" pitchFamily="49" charset="-122"/>
              </a:rPr>
              <a:t>不得不存储携带</a:t>
            </a:r>
            <a:r>
              <a:rPr lang="en-US" altLang="zh-CN" dirty="0">
                <a:latin typeface="Times New Roman" panose="02020603050405020304" pitchFamily="18" charset="0"/>
                <a:ea typeface="楷体" panose="02010609060101010101" pitchFamily="49" charset="-122"/>
              </a:rPr>
              <a:t>m</a:t>
            </a:r>
            <a:r>
              <a:rPr lang="zh-CN" altLang="en-US" dirty="0">
                <a:latin typeface="Times New Roman" panose="02020603050405020304" pitchFamily="18" charset="0"/>
                <a:ea typeface="楷体" panose="02010609060101010101" pitchFamily="49" charset="-122"/>
              </a:rPr>
              <a:t>直到它与𝑢</a:t>
            </a:r>
            <a:r>
              <a:rPr lang="en-US" altLang="zh-CN" dirty="0">
                <a:latin typeface="Times New Roman" panose="02020603050405020304" pitchFamily="18" charset="0"/>
                <a:ea typeface="楷体" panose="02010609060101010101" pitchFamily="49" charset="-122"/>
              </a:rPr>
              <a:t>4</a:t>
            </a:r>
            <a:r>
              <a:rPr lang="zh-CN" altLang="en-US" dirty="0">
                <a:latin typeface="Times New Roman" panose="02020603050405020304" pitchFamily="18" charset="0"/>
                <a:ea typeface="楷体" panose="02010609060101010101" pitchFamily="49" charset="-122"/>
              </a:rPr>
              <a:t>相遇，并在另一次延时攻击后传输给𝑢</a:t>
            </a:r>
            <a:r>
              <a:rPr lang="en-US" altLang="zh-CN" dirty="0">
                <a:latin typeface="Times New Roman" panose="02020603050405020304" pitchFamily="18" charset="0"/>
                <a:ea typeface="楷体" panose="02010609060101010101" pitchFamily="49" charset="-122"/>
              </a:rPr>
              <a:t>4</a:t>
            </a:r>
            <a:r>
              <a:rPr lang="zh-CN" altLang="en-US" dirty="0">
                <a:latin typeface="Times New Roman" panose="02020603050405020304" pitchFamily="18" charset="0"/>
                <a:ea typeface="楷体" panose="02010609060101010101" pitchFamily="49" charset="-122"/>
              </a:rPr>
              <a:t>，此时传输路径</a:t>
            </a:r>
            <a:endParaRPr lang="en-US" altLang="zh-CN" dirty="0">
              <a:latin typeface="Times New Roman" panose="02020603050405020304" pitchFamily="18" charset="0"/>
              <a:ea typeface="楷体" panose="02010609060101010101" pitchFamily="49" charset="-122"/>
            </a:endParaRPr>
          </a:p>
          <a:p>
            <a:pPr algn="just"/>
            <a:r>
              <a:rPr lang="zh-CN" altLang="en-US" dirty="0">
                <a:latin typeface="Times New Roman" panose="02020603050405020304" pitchFamily="18" charset="0"/>
                <a:ea typeface="楷体" panose="02010609060101010101" pitchFamily="49" charset="-122"/>
              </a:rPr>
              <a:t>                       从</a:t>
            </a:r>
            <a:r>
              <a:rPr lang="en-US" altLang="zh-CN" dirty="0">
                <a:latin typeface="Times New Roman" panose="02020603050405020304" pitchFamily="18" charset="0"/>
                <a:ea typeface="楷体" panose="02010609060101010101" pitchFamily="49" charset="-122"/>
              </a:rPr>
              <a:t>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10, 11),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3, 23, 24),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3, </a:t>
            </a:r>
            <a:r>
              <a:rPr lang="zh-CN" altLang="en-US" dirty="0">
                <a:latin typeface="Times New Roman" panose="02020603050405020304" pitchFamily="18" charset="0"/>
                <a:ea typeface="楷体" panose="02010609060101010101" pitchFamily="49" charset="-122"/>
              </a:rPr>
              <a:t>𝑔</a:t>
            </a:r>
            <a:r>
              <a:rPr lang="en-US" altLang="zh-CN" dirty="0">
                <a:latin typeface="Times New Roman" panose="02020603050405020304" pitchFamily="18" charset="0"/>
                <a:ea typeface="楷体" panose="02010609060101010101" pitchFamily="49" charset="-122"/>
              </a:rPr>
              <a:t>0, 36, 37)⟩</a:t>
            </a:r>
          </a:p>
          <a:p>
            <a:pPr algn="just"/>
            <a:r>
              <a:rPr lang="zh-CN" altLang="en-US" dirty="0">
                <a:latin typeface="Times New Roman" panose="02020603050405020304" pitchFamily="18" charset="0"/>
                <a:ea typeface="楷体" panose="02010609060101010101" pitchFamily="49" charset="-122"/>
              </a:rPr>
              <a:t>                       变为</a:t>
            </a:r>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10, 11), </a:t>
            </a:r>
            <a:r>
              <a:rPr lang="en-US" altLang="zh-CN" dirty="0">
                <a:solidFill>
                  <a:srgbClr val="FF0000"/>
                </a:solidFill>
                <a:latin typeface="Times New Roman" panose="02020603050405020304" pitchFamily="18" charset="0"/>
                <a:ea typeface="楷体" panose="02010609060101010101" pitchFamily="49" charset="-122"/>
              </a:rPr>
              <a:t>(</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2, </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4, 38, 39)</a:t>
            </a:r>
            <a:r>
              <a:rPr lang="en-US" altLang="zh-CN" dirty="0">
                <a:latin typeface="Times New Roman" panose="02020603050405020304" pitchFamily="18" charset="0"/>
                <a:ea typeface="楷体" panose="02010609060101010101" pitchFamily="49" charset="-122"/>
              </a:rPr>
              <a:t>,</a:t>
            </a:r>
            <a:r>
              <a:rPr lang="en-US" altLang="zh-CN" dirty="0">
                <a:solidFill>
                  <a:srgbClr val="FF0000"/>
                </a:solidFill>
                <a:latin typeface="Times New Roman" panose="02020603050405020304" pitchFamily="18" charset="0"/>
                <a:ea typeface="楷体" panose="02010609060101010101" pitchFamily="49" charset="-122"/>
              </a:rPr>
              <a:t> (</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4, </a:t>
            </a:r>
            <a:r>
              <a:rPr lang="zh-CN" altLang="en-US" dirty="0">
                <a:solidFill>
                  <a:srgbClr val="FF0000"/>
                </a:solidFill>
                <a:latin typeface="Times New Roman" panose="02020603050405020304" pitchFamily="18" charset="0"/>
                <a:ea typeface="楷体" panose="02010609060101010101" pitchFamily="49" charset="-122"/>
              </a:rPr>
              <a:t>𝑔</a:t>
            </a:r>
            <a:r>
              <a:rPr lang="en-US" altLang="zh-CN" dirty="0">
                <a:solidFill>
                  <a:srgbClr val="FF0000"/>
                </a:solidFill>
                <a:latin typeface="Times New Roman" panose="02020603050405020304" pitchFamily="18" charset="0"/>
                <a:ea typeface="楷体" panose="02010609060101010101" pitchFamily="49" charset="-122"/>
              </a:rPr>
              <a:t>0, 53, 54)⟩</a:t>
            </a:r>
            <a:r>
              <a:rPr lang="zh-CN" altLang="en-US" dirty="0">
                <a:latin typeface="Times New Roman" panose="02020603050405020304" pitchFamily="18" charset="0"/>
                <a:ea typeface="楷体" panose="02010609060101010101" pitchFamily="49" charset="-122"/>
              </a:rPr>
              <a:t>。</a:t>
            </a:r>
          </a:p>
        </p:txBody>
      </p:sp>
      <p:sp>
        <p:nvSpPr>
          <p:cNvPr id="31" name="矩形 30">
            <a:extLst>
              <a:ext uri="{FF2B5EF4-FFF2-40B4-BE49-F238E27FC236}">
                <a16:creationId xmlns:a16="http://schemas.microsoft.com/office/drawing/2014/main" id="{6A948D19-A04D-4E41-B181-8BC5430EAB2A}"/>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33" name="矩形 32">
            <a:extLst>
              <a:ext uri="{FF2B5EF4-FFF2-40B4-BE49-F238E27FC236}">
                <a16:creationId xmlns:a16="http://schemas.microsoft.com/office/drawing/2014/main" id="{90B9230B-50A7-4D54-9BC3-02E6E6720A1D}"/>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40" name="矩形 39">
            <a:extLst>
              <a:ext uri="{FF2B5EF4-FFF2-40B4-BE49-F238E27FC236}">
                <a16:creationId xmlns:a16="http://schemas.microsoft.com/office/drawing/2014/main" id="{19432710-E839-409B-8D7E-6812A6023BAC}"/>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41" name="矩形 40">
            <a:extLst>
              <a:ext uri="{FF2B5EF4-FFF2-40B4-BE49-F238E27FC236}">
                <a16:creationId xmlns:a16="http://schemas.microsoft.com/office/drawing/2014/main" id="{5536C037-3EFD-4F5D-A0B2-CAD1EC74F716}"/>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42" name="文本框 41">
            <a:extLst>
              <a:ext uri="{FF2B5EF4-FFF2-40B4-BE49-F238E27FC236}">
                <a16:creationId xmlns:a16="http://schemas.microsoft.com/office/drawing/2014/main" id="{60C206FC-AAE5-480A-BB5B-0CF5FAFDA4F0}"/>
              </a:ext>
            </a:extLst>
          </p:cNvPr>
          <p:cNvSpPr txBox="1"/>
          <p:nvPr/>
        </p:nvSpPr>
        <p:spPr>
          <a:xfrm>
            <a:off x="6167763" y="4488442"/>
            <a:ext cx="5096486" cy="369332"/>
          </a:xfrm>
          <a:prstGeom prst="rect">
            <a:avLst/>
          </a:prstGeom>
          <a:noFill/>
        </p:spPr>
        <p:txBody>
          <a:bodyPr wrap="square" rtlCol="0">
            <a:spAutoFit/>
          </a:bodyPr>
          <a:lstStyle/>
          <a:p>
            <a:pPr algn="just"/>
            <a:r>
              <a:rPr lang="en-US" altLang="zh-CN" dirty="0">
                <a:solidFill>
                  <a:srgbClr val="FF0000"/>
                </a:solidFill>
                <a:latin typeface="Times New Roman" panose="02020603050405020304" pitchFamily="18" charset="0"/>
                <a:ea typeface="楷体" panose="02010609060101010101" pitchFamily="49" charset="-122"/>
              </a:rPr>
              <a:t>3s</a:t>
            </a:r>
            <a:r>
              <a:rPr lang="zh-CN" altLang="en-US" dirty="0">
                <a:latin typeface="Times New Roman" panose="02020603050405020304" pitchFamily="18" charset="0"/>
                <a:ea typeface="楷体" panose="02010609060101010101" pitchFamily="49" charset="-122"/>
              </a:rPr>
              <a:t>的延时攻击导致消息的投递延迟增加了</a:t>
            </a:r>
            <a:r>
              <a:rPr lang="en-US" altLang="zh-CN" dirty="0">
                <a:solidFill>
                  <a:srgbClr val="FF0000"/>
                </a:solidFill>
                <a:latin typeface="Times New Roman" panose="02020603050405020304" pitchFamily="18" charset="0"/>
                <a:ea typeface="楷体" panose="02010609060101010101" pitchFamily="49" charset="-122"/>
              </a:rPr>
              <a:t>17s</a:t>
            </a:r>
            <a:r>
              <a:rPr lang="en-US" altLang="zh-CN" dirty="0">
                <a:latin typeface="Times New Roman" panose="02020603050405020304" pitchFamily="18" charset="0"/>
                <a:ea typeface="楷体" panose="02010609060101010101" pitchFamily="49" charset="-122"/>
              </a:rPr>
              <a:t>!!!</a:t>
            </a:r>
            <a:endParaRPr lang="zh-CN" altLang="en-US" dirty="0">
              <a:latin typeface="Times New Roman" panose="02020603050405020304" pitchFamily="18" charset="0"/>
              <a:ea typeface="楷体" panose="02010609060101010101" pitchFamily="49" charset="-122"/>
            </a:endParaRPr>
          </a:p>
        </p:txBody>
      </p:sp>
      <p:grpSp>
        <p:nvGrpSpPr>
          <p:cNvPr id="37" name="组合 36">
            <a:extLst>
              <a:ext uri="{FF2B5EF4-FFF2-40B4-BE49-F238E27FC236}">
                <a16:creationId xmlns:a16="http://schemas.microsoft.com/office/drawing/2014/main" id="{AFC87FD7-14D1-4FFB-965C-CB7DA9DF5B05}"/>
              </a:ext>
            </a:extLst>
          </p:cNvPr>
          <p:cNvGrpSpPr/>
          <p:nvPr/>
        </p:nvGrpSpPr>
        <p:grpSpPr>
          <a:xfrm>
            <a:off x="6516797" y="2037385"/>
            <a:ext cx="4263185" cy="3184401"/>
            <a:chOff x="1442413" y="4695564"/>
            <a:chExt cx="3622200" cy="2541082"/>
          </a:xfrm>
          <a:solidFill>
            <a:srgbClr val="FFFF00"/>
          </a:solidFill>
        </p:grpSpPr>
        <p:sp>
          <p:nvSpPr>
            <p:cNvPr id="38" name="爆炸形: 14 pt  37">
              <a:extLst>
                <a:ext uri="{FF2B5EF4-FFF2-40B4-BE49-F238E27FC236}">
                  <a16:creationId xmlns:a16="http://schemas.microsoft.com/office/drawing/2014/main" id="{380C7A6D-1597-407B-8B6F-142A70565932}"/>
                </a:ext>
              </a:extLst>
            </p:cNvPr>
            <p:cNvSpPr/>
            <p:nvPr/>
          </p:nvSpPr>
          <p:spPr>
            <a:xfrm rot="923529">
              <a:off x="1442413" y="4695564"/>
              <a:ext cx="3622200" cy="2541082"/>
            </a:xfrm>
            <a:prstGeom prst="irregularSeal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文本框 38">
              <a:extLst>
                <a:ext uri="{FF2B5EF4-FFF2-40B4-BE49-F238E27FC236}">
                  <a16:creationId xmlns:a16="http://schemas.microsoft.com/office/drawing/2014/main" id="{2E34AE4F-0D53-47D2-B492-DE12994E0BD6}"/>
                </a:ext>
              </a:extLst>
            </p:cNvPr>
            <p:cNvSpPr txBox="1"/>
            <p:nvPr/>
          </p:nvSpPr>
          <p:spPr>
            <a:xfrm>
              <a:off x="2121513" y="5546727"/>
              <a:ext cx="1934404" cy="859596"/>
            </a:xfrm>
            <a:prstGeom prst="rect">
              <a:avLst/>
            </a:prstGeom>
            <a:grpFill/>
          </p:spPr>
          <p:txBody>
            <a:bodyPr wrap="square" rtlCol="0">
              <a:spAutoFit/>
            </a:bodyPr>
            <a:lstStyle/>
            <a:p>
              <a:pPr algn="ctr"/>
              <a:r>
                <a:rPr lang="zh-CN" altLang="en-US" sz="1600" dirty="0">
                  <a:latin typeface="楷体" panose="02010609060101010101" pitchFamily="49" charset="-122"/>
                  <a:ea typeface="楷体" panose="02010609060101010101" pitchFamily="49" charset="-122"/>
                </a:rPr>
                <a:t>无人机网络中的延时攻击会</a:t>
              </a:r>
              <a:r>
                <a:rPr lang="zh-CN" altLang="en-US" sz="1600" dirty="0">
                  <a:solidFill>
                    <a:srgbClr val="FF0000"/>
                  </a:solidFill>
                  <a:latin typeface="楷体" panose="02010609060101010101" pitchFamily="49" charset="-122"/>
                  <a:ea typeface="楷体" panose="02010609060101010101" pitchFamily="49" charset="-122"/>
                </a:rPr>
                <a:t>改变</a:t>
              </a:r>
              <a:r>
                <a:rPr lang="zh-CN" altLang="en-US" sz="1600" dirty="0">
                  <a:latin typeface="楷体" panose="02010609060101010101" pitchFamily="49" charset="-122"/>
                  <a:ea typeface="楷体" panose="02010609060101010101" pitchFamily="49" charset="-122"/>
                </a:rPr>
                <a:t>消息的传输路径，极大地</a:t>
              </a:r>
              <a:r>
                <a:rPr lang="zh-CN" altLang="en-US" sz="1600" dirty="0">
                  <a:solidFill>
                    <a:srgbClr val="FF0000"/>
                  </a:solidFill>
                  <a:latin typeface="楷体" panose="02010609060101010101" pitchFamily="49" charset="-122"/>
                  <a:ea typeface="楷体" panose="02010609060101010101" pitchFamily="49" charset="-122"/>
                </a:rPr>
                <a:t>增加</a:t>
              </a:r>
              <a:r>
                <a:rPr lang="zh-CN" altLang="en-US" sz="1600" dirty="0">
                  <a:latin typeface="楷体" panose="02010609060101010101" pitchFamily="49" charset="-122"/>
                  <a:ea typeface="楷体" panose="02010609060101010101" pitchFamily="49" charset="-122"/>
                </a:rPr>
                <a:t>了消息的投递延迟</a:t>
              </a:r>
            </a:p>
          </p:txBody>
        </p:sp>
      </p:grpSp>
      <p:sp>
        <p:nvSpPr>
          <p:cNvPr id="19" name="文本框 18">
            <a:extLst>
              <a:ext uri="{FF2B5EF4-FFF2-40B4-BE49-F238E27FC236}">
                <a16:creationId xmlns:a16="http://schemas.microsoft.com/office/drawing/2014/main" id="{F8CF8B40-A6E5-4978-80CE-110FA58E5639}"/>
              </a:ext>
            </a:extLst>
          </p:cNvPr>
          <p:cNvSpPr txBox="1"/>
          <p:nvPr/>
        </p:nvSpPr>
        <p:spPr>
          <a:xfrm>
            <a:off x="2215298" y="941839"/>
            <a:ext cx="2031325" cy="461665"/>
          </a:xfrm>
          <a:prstGeom prst="rect">
            <a:avLst/>
          </a:prstGeom>
          <a:noFill/>
          <a:ln>
            <a:solidFill>
              <a:schemeClr val="bg1"/>
            </a:solidFill>
          </a:ln>
        </p:spPr>
        <p:txBody>
          <a:bodyPr wrap="none" rtlCol="0">
            <a:spAutoFit/>
          </a:bodyPr>
          <a:lstStyle/>
          <a:p>
            <a:r>
              <a:rPr lang="zh-CN" altLang="en-US" sz="2400" dirty="0">
                <a:latin typeface="Times New Roman" panose="02020603050405020304" pitchFamily="18" charset="0"/>
                <a:cs typeface="Times New Roman" panose="02020603050405020304" pitchFamily="18" charset="0"/>
              </a:rPr>
              <a:t>延时</a:t>
            </a:r>
            <a:r>
              <a:rPr lang="zh-CN" altLang="en-US" sz="2400" dirty="0">
                <a:effectLst/>
                <a:latin typeface="Times New Roman" panose="02020603050405020304" pitchFamily="18" charset="0"/>
                <a:cs typeface="Times New Roman" panose="02020603050405020304" pitchFamily="18" charset="0"/>
              </a:rPr>
              <a:t>攻击模型</a:t>
            </a:r>
          </a:p>
        </p:txBody>
      </p:sp>
    </p:spTree>
    <p:extLst>
      <p:ext uri="{BB962C8B-B14F-4D97-AF65-F5344CB8AC3E}">
        <p14:creationId xmlns:p14="http://schemas.microsoft.com/office/powerpoint/2010/main" val="125900606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66165838-76EB-41FA-94B6-0D3E399803FF}"/>
              </a:ext>
            </a:extLst>
          </p:cNvPr>
          <p:cNvSpPr/>
          <p:nvPr/>
        </p:nvSpPr>
        <p:spPr>
          <a:xfrm>
            <a:off x="80370" y="1438348"/>
            <a:ext cx="1522324" cy="599037"/>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mj-ea"/>
                <a:ea typeface="+mj-ea"/>
              </a:rPr>
              <a:t>研究背景</a:t>
            </a:r>
          </a:p>
        </p:txBody>
      </p:sp>
      <p:sp>
        <p:nvSpPr>
          <p:cNvPr id="7" name="矩形 6">
            <a:extLst>
              <a:ext uri="{FF2B5EF4-FFF2-40B4-BE49-F238E27FC236}">
                <a16:creationId xmlns:a16="http://schemas.microsoft.com/office/drawing/2014/main" id="{757C1005-EB75-48D4-A426-FD7BF5ECFB4F}"/>
              </a:ext>
            </a:extLst>
          </p:cNvPr>
          <p:cNvSpPr/>
          <p:nvPr/>
        </p:nvSpPr>
        <p:spPr>
          <a:xfrm>
            <a:off x="80370" y="2542780"/>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14" name="矩形 13">
            <a:extLst>
              <a:ext uri="{FF2B5EF4-FFF2-40B4-BE49-F238E27FC236}">
                <a16:creationId xmlns:a16="http://schemas.microsoft.com/office/drawing/2014/main" id="{3A5C5EE1-24FC-451D-AC6A-07B071885079}"/>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15" name="文本框 14">
            <a:extLst>
              <a:ext uri="{FF2B5EF4-FFF2-40B4-BE49-F238E27FC236}">
                <a16:creationId xmlns:a16="http://schemas.microsoft.com/office/drawing/2014/main" id="{C969A20E-33F4-471F-9EC1-36BFA062F3B0}"/>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研究背景</a:t>
            </a:r>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4" name="文本框 23">
            <a:extLst>
              <a:ext uri="{FF2B5EF4-FFF2-40B4-BE49-F238E27FC236}">
                <a16:creationId xmlns:a16="http://schemas.microsoft.com/office/drawing/2014/main" id="{314B801D-E3D3-416C-BEE0-CE52F889302F}"/>
              </a:ext>
            </a:extLst>
          </p:cNvPr>
          <p:cNvSpPr txBox="1"/>
          <p:nvPr/>
        </p:nvSpPr>
        <p:spPr>
          <a:xfrm>
            <a:off x="2215298" y="941839"/>
            <a:ext cx="1415772" cy="461665"/>
          </a:xfrm>
          <a:prstGeom prst="rect">
            <a:avLst/>
          </a:prstGeom>
          <a:noFill/>
          <a:ln>
            <a:solidFill>
              <a:schemeClr val="bg1"/>
            </a:solidFill>
          </a:ln>
        </p:spPr>
        <p:txBody>
          <a:bodyPr wrap="none" rtlCol="0">
            <a:spAutoFit/>
          </a:bodyPr>
          <a:lstStyle/>
          <a:p>
            <a:r>
              <a:rPr lang="zh-CN" altLang="en-US" sz="2400" dirty="0">
                <a:solidFill>
                  <a:srgbClr val="231F20"/>
                </a:solidFill>
                <a:effectLst/>
                <a:latin typeface="+mj-ea"/>
                <a:ea typeface="+mj-ea"/>
              </a:rPr>
              <a:t>选题背景</a:t>
            </a:r>
            <a:endParaRPr lang="zh-CN" altLang="en-US" sz="3200" b="1" dirty="0">
              <a:solidFill>
                <a:schemeClr val="accent5">
                  <a:lumMod val="75000"/>
                </a:schemeClr>
              </a:solidFill>
              <a:latin typeface="+mj-ea"/>
              <a:ea typeface="+mj-ea"/>
            </a:endParaRPr>
          </a:p>
        </p:txBody>
      </p:sp>
      <p:sp>
        <p:nvSpPr>
          <p:cNvPr id="10" name="矩形 9">
            <a:extLst>
              <a:ext uri="{FF2B5EF4-FFF2-40B4-BE49-F238E27FC236}">
                <a16:creationId xmlns:a16="http://schemas.microsoft.com/office/drawing/2014/main" id="{87B60BF4-F580-447C-99B2-8DE8F5B91962}"/>
              </a:ext>
            </a:extLst>
          </p:cNvPr>
          <p:cNvSpPr/>
          <p:nvPr/>
        </p:nvSpPr>
        <p:spPr>
          <a:xfrm>
            <a:off x="80370" y="3653362"/>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研究内容</a:t>
            </a:r>
          </a:p>
        </p:txBody>
      </p:sp>
      <p:sp>
        <p:nvSpPr>
          <p:cNvPr id="11" name="矩形 10">
            <a:extLst>
              <a:ext uri="{FF2B5EF4-FFF2-40B4-BE49-F238E27FC236}">
                <a16:creationId xmlns:a16="http://schemas.microsoft.com/office/drawing/2014/main" id="{E66F22F8-D174-4DA9-AE9F-4D9478348725}"/>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pic>
        <p:nvPicPr>
          <p:cNvPr id="17" name="图片 16">
            <a:extLst>
              <a:ext uri="{FF2B5EF4-FFF2-40B4-BE49-F238E27FC236}">
                <a16:creationId xmlns:a16="http://schemas.microsoft.com/office/drawing/2014/main" id="{C8A1A9C7-B564-41F8-8AE1-F5CF4B82F5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8112" y="2060452"/>
            <a:ext cx="2225913" cy="1277490"/>
          </a:xfrm>
          <a:prstGeom prst="rect">
            <a:avLst/>
          </a:prstGeom>
        </p:spPr>
      </p:pic>
      <p:pic>
        <p:nvPicPr>
          <p:cNvPr id="18" name="图片 17">
            <a:extLst>
              <a:ext uri="{FF2B5EF4-FFF2-40B4-BE49-F238E27FC236}">
                <a16:creationId xmlns:a16="http://schemas.microsoft.com/office/drawing/2014/main" id="{26EDCAFE-204B-4628-85F3-59544811AC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244" y="2060453"/>
            <a:ext cx="2225913" cy="1277491"/>
          </a:xfrm>
          <a:prstGeom prst="rect">
            <a:avLst/>
          </a:prstGeom>
        </p:spPr>
      </p:pic>
      <p:pic>
        <p:nvPicPr>
          <p:cNvPr id="21" name="图片 20">
            <a:extLst>
              <a:ext uri="{FF2B5EF4-FFF2-40B4-BE49-F238E27FC236}">
                <a16:creationId xmlns:a16="http://schemas.microsoft.com/office/drawing/2014/main" id="{DA1D1931-CB3E-4F29-B92D-4CBBCEFD6A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4362" y="2071869"/>
            <a:ext cx="2225913" cy="1273812"/>
          </a:xfrm>
          <a:prstGeom prst="rect">
            <a:avLst/>
          </a:prstGeom>
        </p:spPr>
      </p:pic>
      <p:pic>
        <p:nvPicPr>
          <p:cNvPr id="22" name="图片 21">
            <a:extLst>
              <a:ext uri="{FF2B5EF4-FFF2-40B4-BE49-F238E27FC236}">
                <a16:creationId xmlns:a16="http://schemas.microsoft.com/office/drawing/2014/main" id="{572F5305-008E-4DBC-8E1A-8AB526B93C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0140" y="4252398"/>
            <a:ext cx="2233885" cy="1273812"/>
          </a:xfrm>
          <a:prstGeom prst="rect">
            <a:avLst/>
          </a:prstGeom>
        </p:spPr>
      </p:pic>
      <p:pic>
        <p:nvPicPr>
          <p:cNvPr id="25" name="图片 24">
            <a:extLst>
              <a:ext uri="{FF2B5EF4-FFF2-40B4-BE49-F238E27FC236}">
                <a16:creationId xmlns:a16="http://schemas.microsoft.com/office/drawing/2014/main" id="{475D1FD9-E361-4D01-AEDD-FF44807369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6257" y="4252398"/>
            <a:ext cx="2233885" cy="1273812"/>
          </a:xfrm>
          <a:prstGeom prst="rect">
            <a:avLst/>
          </a:prstGeom>
        </p:spPr>
      </p:pic>
      <p:sp>
        <p:nvSpPr>
          <p:cNvPr id="8" name="文本框 7">
            <a:extLst>
              <a:ext uri="{FF2B5EF4-FFF2-40B4-BE49-F238E27FC236}">
                <a16:creationId xmlns:a16="http://schemas.microsoft.com/office/drawing/2014/main" id="{2411D7F1-B752-4DD2-BCE8-60593209CDEA}"/>
              </a:ext>
            </a:extLst>
          </p:cNvPr>
          <p:cNvSpPr txBox="1"/>
          <p:nvPr/>
        </p:nvSpPr>
        <p:spPr>
          <a:xfrm>
            <a:off x="2863084" y="3438039"/>
            <a:ext cx="1107996" cy="369332"/>
          </a:xfrm>
          <a:prstGeom prst="rect">
            <a:avLst/>
          </a:prstGeom>
          <a:noFill/>
        </p:spPr>
        <p:txBody>
          <a:bodyPr wrap="none" rtlCol="0">
            <a:spAutoFit/>
          </a:bodyPr>
          <a:lstStyle/>
          <a:p>
            <a:r>
              <a:rPr lang="zh-CN" altLang="en-US" dirty="0">
                <a:latin typeface="楷体" panose="02010609060101010101" pitchFamily="49" charset="-122"/>
                <a:ea typeface="楷体" panose="02010609060101010101" pitchFamily="49" charset="-122"/>
              </a:rPr>
              <a:t>边境巡逻</a:t>
            </a:r>
          </a:p>
        </p:txBody>
      </p:sp>
      <p:sp>
        <p:nvSpPr>
          <p:cNvPr id="26" name="文本框 25">
            <a:extLst>
              <a:ext uri="{FF2B5EF4-FFF2-40B4-BE49-F238E27FC236}">
                <a16:creationId xmlns:a16="http://schemas.microsoft.com/office/drawing/2014/main" id="{9A2AC736-BB4E-4EC6-B43A-8F0137E0298B}"/>
              </a:ext>
            </a:extLst>
          </p:cNvPr>
          <p:cNvSpPr txBox="1"/>
          <p:nvPr/>
        </p:nvSpPr>
        <p:spPr>
          <a:xfrm>
            <a:off x="5249202" y="3438039"/>
            <a:ext cx="1107996" cy="369332"/>
          </a:xfrm>
          <a:prstGeom prst="rect">
            <a:avLst/>
          </a:prstGeom>
          <a:noFill/>
        </p:spPr>
        <p:txBody>
          <a:bodyPr wrap="none" rtlCol="0">
            <a:spAutoFit/>
          </a:bodyPr>
          <a:lstStyle/>
          <a:p>
            <a:r>
              <a:rPr lang="zh-CN" altLang="en-US" dirty="0">
                <a:latin typeface="楷体" panose="02010609060101010101" pitchFamily="49" charset="-122"/>
                <a:ea typeface="楷体" panose="02010609060101010101" pitchFamily="49" charset="-122"/>
              </a:rPr>
              <a:t>农田监测</a:t>
            </a:r>
          </a:p>
        </p:txBody>
      </p:sp>
      <p:pic>
        <p:nvPicPr>
          <p:cNvPr id="13" name="图片 12">
            <a:extLst>
              <a:ext uri="{FF2B5EF4-FFF2-40B4-BE49-F238E27FC236}">
                <a16:creationId xmlns:a16="http://schemas.microsoft.com/office/drawing/2014/main" id="{460EBC31-3B4D-470B-84B1-C7C3513DF4F6}"/>
              </a:ext>
            </a:extLst>
          </p:cNvPr>
          <p:cNvPicPr>
            <a:picLocks noChangeAspect="1"/>
          </p:cNvPicPr>
          <p:nvPr/>
        </p:nvPicPr>
        <p:blipFill>
          <a:blip r:embed="rId8"/>
          <a:stretch>
            <a:fillRect/>
          </a:stretch>
        </p:blipFill>
        <p:spPr>
          <a:xfrm>
            <a:off x="9456494" y="2068189"/>
            <a:ext cx="2225913" cy="1277492"/>
          </a:xfrm>
          <a:prstGeom prst="rect">
            <a:avLst/>
          </a:prstGeom>
        </p:spPr>
      </p:pic>
      <p:sp>
        <p:nvSpPr>
          <p:cNvPr id="27" name="文本框 26">
            <a:extLst>
              <a:ext uri="{FF2B5EF4-FFF2-40B4-BE49-F238E27FC236}">
                <a16:creationId xmlns:a16="http://schemas.microsoft.com/office/drawing/2014/main" id="{6976179E-7AC8-49BB-9BDA-E24DA8A1D106}"/>
              </a:ext>
            </a:extLst>
          </p:cNvPr>
          <p:cNvSpPr txBox="1"/>
          <p:nvPr/>
        </p:nvSpPr>
        <p:spPr>
          <a:xfrm>
            <a:off x="7633320" y="3438039"/>
            <a:ext cx="1107996" cy="369332"/>
          </a:xfrm>
          <a:prstGeom prst="rect">
            <a:avLst/>
          </a:prstGeom>
          <a:noFill/>
        </p:spPr>
        <p:txBody>
          <a:bodyPr wrap="none" rtlCol="0">
            <a:spAutoFit/>
          </a:bodyPr>
          <a:lstStyle/>
          <a:p>
            <a:r>
              <a:rPr lang="zh-CN" altLang="en-US" dirty="0">
                <a:latin typeface="楷体" panose="02010609060101010101" pitchFamily="49" charset="-122"/>
                <a:ea typeface="楷体" panose="02010609060101010101" pitchFamily="49" charset="-122"/>
              </a:rPr>
              <a:t>灾后搜救</a:t>
            </a:r>
          </a:p>
        </p:txBody>
      </p:sp>
      <p:sp>
        <p:nvSpPr>
          <p:cNvPr id="28" name="文本框 27">
            <a:extLst>
              <a:ext uri="{FF2B5EF4-FFF2-40B4-BE49-F238E27FC236}">
                <a16:creationId xmlns:a16="http://schemas.microsoft.com/office/drawing/2014/main" id="{8A5D90A0-6D64-4D8D-A022-E94AC60F0707}"/>
              </a:ext>
            </a:extLst>
          </p:cNvPr>
          <p:cNvSpPr txBox="1"/>
          <p:nvPr/>
        </p:nvSpPr>
        <p:spPr>
          <a:xfrm>
            <a:off x="9967679" y="3438039"/>
            <a:ext cx="1107996" cy="369332"/>
          </a:xfrm>
          <a:prstGeom prst="rect">
            <a:avLst/>
          </a:prstGeom>
          <a:noFill/>
        </p:spPr>
        <p:txBody>
          <a:bodyPr wrap="none" rtlCol="0">
            <a:spAutoFit/>
          </a:bodyPr>
          <a:lstStyle/>
          <a:p>
            <a:r>
              <a:rPr lang="zh-CN" altLang="en-US" dirty="0">
                <a:latin typeface="楷体" panose="02010609060101010101" pitchFamily="49" charset="-122"/>
                <a:ea typeface="楷体" panose="02010609060101010101" pitchFamily="49" charset="-122"/>
              </a:rPr>
              <a:t>物流运输</a:t>
            </a:r>
          </a:p>
        </p:txBody>
      </p:sp>
      <p:sp>
        <p:nvSpPr>
          <p:cNvPr id="29" name="文本框 28">
            <a:extLst>
              <a:ext uri="{FF2B5EF4-FFF2-40B4-BE49-F238E27FC236}">
                <a16:creationId xmlns:a16="http://schemas.microsoft.com/office/drawing/2014/main" id="{BD056BE2-6773-43D3-A9EF-89892AF8E326}"/>
              </a:ext>
            </a:extLst>
          </p:cNvPr>
          <p:cNvSpPr txBox="1"/>
          <p:nvPr/>
        </p:nvSpPr>
        <p:spPr>
          <a:xfrm>
            <a:off x="2516835" y="5638107"/>
            <a:ext cx="1800493" cy="369332"/>
          </a:xfrm>
          <a:prstGeom prst="rect">
            <a:avLst/>
          </a:prstGeom>
          <a:noFill/>
        </p:spPr>
        <p:txBody>
          <a:bodyPr wrap="none" rtlCol="0">
            <a:spAutoFit/>
          </a:bodyPr>
          <a:lstStyle/>
          <a:p>
            <a:r>
              <a:rPr lang="zh-CN" altLang="en-US" dirty="0">
                <a:latin typeface="楷体" panose="02010609060101010101" pitchFamily="49" charset="-122"/>
                <a:ea typeface="楷体" panose="02010609060101010101" pitchFamily="49" charset="-122"/>
              </a:rPr>
              <a:t>单跳无人机网络</a:t>
            </a:r>
          </a:p>
        </p:txBody>
      </p:sp>
      <p:sp>
        <p:nvSpPr>
          <p:cNvPr id="30" name="文本框 29">
            <a:extLst>
              <a:ext uri="{FF2B5EF4-FFF2-40B4-BE49-F238E27FC236}">
                <a16:creationId xmlns:a16="http://schemas.microsoft.com/office/drawing/2014/main" id="{3A87F956-F71C-4393-8C15-97D2CD5AE244}"/>
              </a:ext>
            </a:extLst>
          </p:cNvPr>
          <p:cNvSpPr txBox="1"/>
          <p:nvPr/>
        </p:nvSpPr>
        <p:spPr>
          <a:xfrm>
            <a:off x="4902952" y="5638107"/>
            <a:ext cx="1800493" cy="369332"/>
          </a:xfrm>
          <a:prstGeom prst="rect">
            <a:avLst/>
          </a:prstGeom>
          <a:noFill/>
        </p:spPr>
        <p:txBody>
          <a:bodyPr wrap="none" rtlCol="0">
            <a:spAutoFit/>
          </a:bodyPr>
          <a:lstStyle/>
          <a:p>
            <a:r>
              <a:rPr lang="zh-CN" altLang="en-US" dirty="0">
                <a:latin typeface="楷体" panose="02010609060101010101" pitchFamily="49" charset="-122"/>
                <a:ea typeface="楷体" panose="02010609060101010101" pitchFamily="49" charset="-122"/>
              </a:rPr>
              <a:t>多跳无人机网络</a:t>
            </a:r>
          </a:p>
        </p:txBody>
      </p:sp>
      <p:sp>
        <p:nvSpPr>
          <p:cNvPr id="31" name="箭头: 下 30">
            <a:extLst>
              <a:ext uri="{FF2B5EF4-FFF2-40B4-BE49-F238E27FC236}">
                <a16:creationId xmlns:a16="http://schemas.microsoft.com/office/drawing/2014/main" id="{07973542-7FF1-4E0E-8710-FC56971BB4F3}"/>
              </a:ext>
            </a:extLst>
          </p:cNvPr>
          <p:cNvSpPr/>
          <p:nvPr/>
        </p:nvSpPr>
        <p:spPr>
          <a:xfrm rot="16200000" flipH="1">
            <a:off x="4449125" y="5621726"/>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B7FC7F5F-178E-4942-9626-0C55F43FA057}"/>
              </a:ext>
            </a:extLst>
          </p:cNvPr>
          <p:cNvSpPr txBox="1"/>
          <p:nvPr/>
        </p:nvSpPr>
        <p:spPr>
          <a:xfrm>
            <a:off x="7604432" y="4270831"/>
            <a:ext cx="3647152" cy="1200329"/>
          </a:xfrm>
          <a:prstGeom prst="rect">
            <a:avLst/>
          </a:prstGeom>
          <a:noFill/>
        </p:spPr>
        <p:txBody>
          <a:bodyPr wrap="none" rtlCol="0">
            <a:spAutoFit/>
          </a:bodyPr>
          <a:lstStyle/>
          <a:p>
            <a:pPr algn="ctr"/>
            <a:r>
              <a:rPr lang="zh-CN" altLang="en-US" dirty="0">
                <a:latin typeface="楷体" panose="02010609060101010101" pitchFamily="49" charset="-122"/>
                <a:ea typeface="楷体" panose="02010609060101010101" pitchFamily="49" charset="-122"/>
              </a:rPr>
              <a:t>体积小、成本低</a:t>
            </a:r>
            <a:endParaRPr lang="en-US" altLang="zh-CN"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部署灵活、使用方便</a:t>
            </a:r>
            <a:endParaRPr lang="en-US" altLang="zh-CN"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生存能力强、环境要求低</a:t>
            </a:r>
            <a:endParaRPr lang="en-US" altLang="zh-CN"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扩展性、容错性、可靠性、高效性</a:t>
            </a:r>
            <a:endParaRPr lang="en-US" altLang="zh-CN" dirty="0">
              <a:latin typeface="楷体" panose="02010609060101010101" pitchFamily="49" charset="-122"/>
              <a:ea typeface="楷体" panose="02010609060101010101" pitchFamily="49" charset="-122"/>
            </a:endParaRPr>
          </a:p>
        </p:txBody>
      </p:sp>
      <p:sp>
        <p:nvSpPr>
          <p:cNvPr id="33" name="箭头: 下 32">
            <a:extLst>
              <a:ext uri="{FF2B5EF4-FFF2-40B4-BE49-F238E27FC236}">
                <a16:creationId xmlns:a16="http://schemas.microsoft.com/office/drawing/2014/main" id="{41F93B01-0681-44D1-BD0E-AFA1A03CF1A9}"/>
              </a:ext>
            </a:extLst>
          </p:cNvPr>
          <p:cNvSpPr/>
          <p:nvPr/>
        </p:nvSpPr>
        <p:spPr>
          <a:xfrm flipH="1">
            <a:off x="9315143" y="5592601"/>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788DFF8D-843B-4AA9-860F-C908D5110644}"/>
              </a:ext>
            </a:extLst>
          </p:cNvPr>
          <p:cNvSpPr txBox="1"/>
          <p:nvPr/>
        </p:nvSpPr>
        <p:spPr>
          <a:xfrm>
            <a:off x="7416276" y="6174112"/>
            <a:ext cx="4108817" cy="369332"/>
          </a:xfrm>
          <a:prstGeom prst="rect">
            <a:avLst/>
          </a:prstGeom>
          <a:noFill/>
        </p:spPr>
        <p:txBody>
          <a:bodyPr wrap="none" rtlCol="0">
            <a:spAutoFit/>
          </a:bodyPr>
          <a:lstStyle/>
          <a:p>
            <a:r>
              <a:rPr lang="zh-CN" altLang="en-US" dirty="0">
                <a:solidFill>
                  <a:srgbClr val="FF0000"/>
                </a:solidFill>
                <a:latin typeface="楷体" panose="02010609060101010101" pitchFamily="49" charset="-122"/>
                <a:ea typeface="楷体" panose="02010609060101010101" pitchFamily="49" charset="-122"/>
              </a:rPr>
              <a:t>高效可靠</a:t>
            </a:r>
            <a:r>
              <a:rPr lang="zh-CN" altLang="en-US" dirty="0">
                <a:latin typeface="楷体" panose="02010609060101010101" pitchFamily="49" charset="-122"/>
                <a:ea typeface="楷体" panose="02010609060101010101" pitchFamily="49" charset="-122"/>
              </a:rPr>
              <a:t>的无人机自组织网络路由协议</a:t>
            </a:r>
          </a:p>
        </p:txBody>
      </p:sp>
      <p:pic>
        <p:nvPicPr>
          <p:cNvPr id="36" name="图片 35">
            <a:extLst>
              <a:ext uri="{FF2B5EF4-FFF2-40B4-BE49-F238E27FC236}">
                <a16:creationId xmlns:a16="http://schemas.microsoft.com/office/drawing/2014/main" id="{16E3F289-019B-46BA-8B67-56B73368B4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spTree>
    <p:extLst>
      <p:ext uri="{BB962C8B-B14F-4D97-AF65-F5344CB8AC3E}">
        <p14:creationId xmlns:p14="http://schemas.microsoft.com/office/powerpoint/2010/main" val="933250648"/>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4" name="文本框 23">
            <a:extLst>
              <a:ext uri="{FF2B5EF4-FFF2-40B4-BE49-F238E27FC236}">
                <a16:creationId xmlns:a16="http://schemas.microsoft.com/office/drawing/2014/main" id="{314B801D-E3D3-416C-BEE0-CE52F889302F}"/>
              </a:ext>
            </a:extLst>
          </p:cNvPr>
          <p:cNvSpPr txBox="1"/>
          <p:nvPr/>
        </p:nvSpPr>
        <p:spPr>
          <a:xfrm>
            <a:off x="2215298" y="941839"/>
            <a:ext cx="2031325" cy="461665"/>
          </a:xfrm>
          <a:prstGeom prst="rect">
            <a:avLst/>
          </a:prstGeom>
          <a:noFill/>
          <a:ln>
            <a:solidFill>
              <a:schemeClr val="bg1"/>
            </a:solidFill>
          </a:ln>
        </p:spPr>
        <p:txBody>
          <a:bodyPr wrap="none" rtlCol="0">
            <a:spAutoFit/>
          </a:bodyPr>
          <a:lstStyle/>
          <a:p>
            <a:r>
              <a:rPr lang="zh-CN" altLang="en-US" sz="2400" dirty="0">
                <a:latin typeface="Times New Roman" panose="02020603050405020304" pitchFamily="18" charset="0"/>
                <a:cs typeface="Times New Roman" panose="02020603050405020304" pitchFamily="18" charset="0"/>
              </a:rPr>
              <a:t>延时</a:t>
            </a:r>
            <a:r>
              <a:rPr lang="zh-CN" altLang="en-US" sz="2400" dirty="0">
                <a:effectLst/>
                <a:latin typeface="Times New Roman" panose="02020603050405020304" pitchFamily="18" charset="0"/>
                <a:cs typeface="Times New Roman" panose="02020603050405020304" pitchFamily="18" charset="0"/>
              </a:rPr>
              <a:t>攻击模型</a:t>
            </a:r>
          </a:p>
        </p:txBody>
      </p:sp>
      <p:sp>
        <p:nvSpPr>
          <p:cNvPr id="26" name="矩形 25">
            <a:extLst>
              <a:ext uri="{FF2B5EF4-FFF2-40B4-BE49-F238E27FC236}">
                <a16:creationId xmlns:a16="http://schemas.microsoft.com/office/drawing/2014/main" id="{B276CFD8-915E-44D8-BCA6-105438DEA34D}"/>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7" name="文本框 26">
            <a:extLst>
              <a:ext uri="{FF2B5EF4-FFF2-40B4-BE49-F238E27FC236}">
                <a16:creationId xmlns:a16="http://schemas.microsoft.com/office/drawing/2014/main" id="{EC5D8988-72AD-490B-961F-F0E2525827A9}"/>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8" name="图片 27">
            <a:extLst>
              <a:ext uri="{FF2B5EF4-FFF2-40B4-BE49-F238E27FC236}">
                <a16:creationId xmlns:a16="http://schemas.microsoft.com/office/drawing/2014/main" id="{E7AF9D41-DB53-4AAE-A3AA-99CE68A44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4" name="图片 3">
            <a:extLst>
              <a:ext uri="{FF2B5EF4-FFF2-40B4-BE49-F238E27FC236}">
                <a16:creationId xmlns:a16="http://schemas.microsoft.com/office/drawing/2014/main" id="{8CD7657F-165C-43A1-A858-92564F160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563" y="2782112"/>
            <a:ext cx="4069107" cy="4034798"/>
          </a:xfrm>
          <a:prstGeom prst="rect">
            <a:avLst/>
          </a:prstGeom>
        </p:spPr>
      </p:pic>
      <p:pic>
        <p:nvPicPr>
          <p:cNvPr id="7" name="图片 6">
            <a:extLst>
              <a:ext uri="{FF2B5EF4-FFF2-40B4-BE49-F238E27FC236}">
                <a16:creationId xmlns:a16="http://schemas.microsoft.com/office/drawing/2014/main" id="{A1ADB960-A93C-4534-B41E-F1398BB72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6741" y="1597581"/>
            <a:ext cx="10437437" cy="1402659"/>
          </a:xfrm>
          <a:prstGeom prst="rect">
            <a:avLst/>
          </a:prstGeom>
        </p:spPr>
      </p:pic>
      <p:sp>
        <p:nvSpPr>
          <p:cNvPr id="22" name="文本框 21">
            <a:extLst>
              <a:ext uri="{FF2B5EF4-FFF2-40B4-BE49-F238E27FC236}">
                <a16:creationId xmlns:a16="http://schemas.microsoft.com/office/drawing/2014/main" id="{740D33C9-FDB6-40CF-959B-53CA39460E51}"/>
              </a:ext>
            </a:extLst>
          </p:cNvPr>
          <p:cNvSpPr txBox="1"/>
          <p:nvPr/>
        </p:nvSpPr>
        <p:spPr>
          <a:xfrm>
            <a:off x="4503906" y="3029550"/>
            <a:ext cx="7680272" cy="1477328"/>
          </a:xfrm>
          <a:prstGeom prst="rect">
            <a:avLst/>
          </a:prstGeom>
          <a:noFill/>
        </p:spPr>
        <p:txBody>
          <a:bodyPr wrap="square" rtlCol="0">
            <a:spAutoFit/>
          </a:bodyPr>
          <a:lstStyle/>
          <a:p>
            <a:pPr algn="just"/>
            <a:r>
              <a:rPr lang="zh-CN" altLang="en-US" dirty="0">
                <a:latin typeface="Times New Roman" panose="02020603050405020304" pitchFamily="18" charset="0"/>
                <a:ea typeface="楷体" panose="02010609060101010101" pitchFamily="49" charset="-122"/>
              </a:rPr>
              <a:t>当延时攻击的持续时间为</a:t>
            </a:r>
            <a:r>
              <a:rPr lang="en-US" altLang="zh-CN" dirty="0">
                <a:latin typeface="Times New Roman" panose="02020603050405020304" pitchFamily="18" charset="0"/>
                <a:ea typeface="楷体" panose="02010609060101010101" pitchFamily="49" charset="-122"/>
              </a:rPr>
              <a:t>3s</a:t>
            </a:r>
            <a:r>
              <a:rPr lang="zh-CN" altLang="en-US" dirty="0">
                <a:latin typeface="Times New Roman" panose="02020603050405020304" pitchFamily="18" charset="0"/>
                <a:ea typeface="楷体" panose="02010609060101010101" pitchFamily="49" charset="-122"/>
              </a:rPr>
              <a:t>时，𝑢</a:t>
            </a:r>
            <a:r>
              <a:rPr lang="en-US" altLang="zh-CN" dirty="0">
                <a:latin typeface="Times New Roman" panose="02020603050405020304" pitchFamily="18" charset="0"/>
                <a:ea typeface="楷体" panose="02010609060101010101" pitchFamily="49" charset="-122"/>
              </a:rPr>
              <a:t>2</a:t>
            </a:r>
            <a:r>
              <a:rPr lang="zh-CN" altLang="en-US" dirty="0">
                <a:latin typeface="Times New Roman" panose="02020603050405020304" pitchFamily="18" charset="0"/>
                <a:ea typeface="楷体" panose="02010609060101010101" pitchFamily="49" charset="-122"/>
              </a:rPr>
              <a:t>延迟后的发送时间应为</a:t>
            </a:r>
            <a:r>
              <a:rPr lang="en-US" altLang="zh-CN" dirty="0">
                <a:latin typeface="Times New Roman" panose="02020603050405020304" pitchFamily="18" charset="0"/>
                <a:ea typeface="楷体" panose="02010609060101010101" pitchFamily="49" charset="-122"/>
              </a:rPr>
              <a:t>26s</a:t>
            </a:r>
            <a:r>
              <a:rPr lang="zh-CN" altLang="en-US" dirty="0">
                <a:latin typeface="Times New Roman" panose="02020603050405020304" pitchFamily="18" charset="0"/>
                <a:ea typeface="楷体" panose="02010609060101010101" pitchFamily="49" charset="-122"/>
              </a:rPr>
              <a:t>，但是此时没有无人机可以与𝑢</a:t>
            </a:r>
            <a:r>
              <a:rPr lang="en-US" altLang="zh-CN" dirty="0">
                <a:latin typeface="Times New Roman" panose="02020603050405020304" pitchFamily="18" charset="0"/>
                <a:ea typeface="楷体" panose="02010609060101010101" pitchFamily="49" charset="-122"/>
              </a:rPr>
              <a:t>2</a:t>
            </a:r>
            <a:r>
              <a:rPr lang="zh-CN" altLang="en-US" dirty="0">
                <a:latin typeface="Times New Roman" panose="02020603050405020304" pitchFamily="18" charset="0"/>
                <a:ea typeface="楷体" panose="02010609060101010101" pitchFamily="49" charset="-122"/>
              </a:rPr>
              <a:t>通信，𝑢</a:t>
            </a:r>
            <a:r>
              <a:rPr lang="en-US" altLang="zh-CN" dirty="0">
                <a:latin typeface="Times New Roman" panose="02020603050405020304" pitchFamily="18" charset="0"/>
                <a:ea typeface="楷体" panose="02010609060101010101" pitchFamily="49" charset="-122"/>
              </a:rPr>
              <a:t>2</a:t>
            </a:r>
            <a:r>
              <a:rPr lang="zh-CN" altLang="en-US" dirty="0">
                <a:latin typeface="Times New Roman" panose="02020603050405020304" pitchFamily="18" charset="0"/>
                <a:ea typeface="楷体" panose="02010609060101010101" pitchFamily="49" charset="-122"/>
              </a:rPr>
              <a:t>不得不存储携带</a:t>
            </a:r>
            <a:r>
              <a:rPr lang="en-US" altLang="zh-CN" dirty="0">
                <a:latin typeface="Times New Roman" panose="02020603050405020304" pitchFamily="18" charset="0"/>
                <a:ea typeface="楷体" panose="02010609060101010101" pitchFamily="49" charset="-122"/>
              </a:rPr>
              <a:t>m</a:t>
            </a:r>
            <a:r>
              <a:rPr lang="zh-CN" altLang="en-US" dirty="0">
                <a:latin typeface="Times New Roman" panose="02020603050405020304" pitchFamily="18" charset="0"/>
                <a:ea typeface="楷体" panose="02010609060101010101" pitchFamily="49" charset="-122"/>
              </a:rPr>
              <a:t>直到它与𝑢</a:t>
            </a:r>
            <a:r>
              <a:rPr lang="en-US" altLang="zh-CN" dirty="0">
                <a:latin typeface="Times New Roman" panose="02020603050405020304" pitchFamily="18" charset="0"/>
                <a:ea typeface="楷体" panose="02010609060101010101" pitchFamily="49" charset="-122"/>
              </a:rPr>
              <a:t>4</a:t>
            </a:r>
            <a:r>
              <a:rPr lang="zh-CN" altLang="en-US" dirty="0">
                <a:latin typeface="Times New Roman" panose="02020603050405020304" pitchFamily="18" charset="0"/>
                <a:ea typeface="楷体" panose="02010609060101010101" pitchFamily="49" charset="-122"/>
              </a:rPr>
              <a:t>相遇，并在另一次延时攻击后传输给𝑢</a:t>
            </a:r>
            <a:r>
              <a:rPr lang="en-US" altLang="zh-CN" dirty="0">
                <a:latin typeface="Times New Roman" panose="02020603050405020304" pitchFamily="18" charset="0"/>
                <a:ea typeface="楷体" panose="02010609060101010101" pitchFamily="49" charset="-122"/>
              </a:rPr>
              <a:t>4</a:t>
            </a:r>
            <a:r>
              <a:rPr lang="zh-CN" altLang="en-US" dirty="0">
                <a:latin typeface="Times New Roman" panose="02020603050405020304" pitchFamily="18" charset="0"/>
                <a:ea typeface="楷体" panose="02010609060101010101" pitchFamily="49" charset="-122"/>
              </a:rPr>
              <a:t>，此时传输路径</a:t>
            </a:r>
            <a:endParaRPr lang="en-US" altLang="zh-CN" dirty="0">
              <a:latin typeface="Times New Roman" panose="02020603050405020304" pitchFamily="18" charset="0"/>
              <a:ea typeface="楷体" panose="02010609060101010101" pitchFamily="49" charset="-122"/>
            </a:endParaRPr>
          </a:p>
          <a:p>
            <a:pPr algn="just"/>
            <a:r>
              <a:rPr lang="zh-CN" altLang="en-US" dirty="0">
                <a:latin typeface="Times New Roman" panose="02020603050405020304" pitchFamily="18" charset="0"/>
                <a:ea typeface="楷体" panose="02010609060101010101" pitchFamily="49" charset="-122"/>
              </a:rPr>
              <a:t>                       从</a:t>
            </a:r>
            <a:r>
              <a:rPr lang="en-US" altLang="zh-CN" dirty="0">
                <a:latin typeface="Times New Roman" panose="02020603050405020304" pitchFamily="18" charset="0"/>
                <a:ea typeface="楷体" panose="02010609060101010101" pitchFamily="49" charset="-122"/>
              </a:rPr>
              <a:t>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10, 11),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3, 23, 24),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3, </a:t>
            </a:r>
            <a:r>
              <a:rPr lang="zh-CN" altLang="en-US" dirty="0">
                <a:latin typeface="Times New Roman" panose="02020603050405020304" pitchFamily="18" charset="0"/>
                <a:ea typeface="楷体" panose="02010609060101010101" pitchFamily="49" charset="-122"/>
              </a:rPr>
              <a:t>𝑔</a:t>
            </a:r>
            <a:r>
              <a:rPr lang="en-US" altLang="zh-CN" dirty="0">
                <a:latin typeface="Times New Roman" panose="02020603050405020304" pitchFamily="18" charset="0"/>
                <a:ea typeface="楷体" panose="02010609060101010101" pitchFamily="49" charset="-122"/>
              </a:rPr>
              <a:t>0, 36, 37)⟩</a:t>
            </a:r>
          </a:p>
          <a:p>
            <a:pPr algn="just"/>
            <a:r>
              <a:rPr lang="zh-CN" altLang="en-US" dirty="0">
                <a:latin typeface="Times New Roman" panose="02020603050405020304" pitchFamily="18" charset="0"/>
                <a:ea typeface="楷体" panose="02010609060101010101" pitchFamily="49" charset="-122"/>
              </a:rPr>
              <a:t>                       变为</a:t>
            </a:r>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10, 11), </a:t>
            </a:r>
            <a:r>
              <a:rPr lang="en-US" altLang="zh-CN" dirty="0">
                <a:solidFill>
                  <a:srgbClr val="FF0000"/>
                </a:solidFill>
                <a:latin typeface="Times New Roman" panose="02020603050405020304" pitchFamily="18" charset="0"/>
                <a:ea typeface="楷体" panose="02010609060101010101" pitchFamily="49" charset="-122"/>
              </a:rPr>
              <a:t>(</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2, </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4, 38, 39)</a:t>
            </a:r>
            <a:r>
              <a:rPr lang="en-US" altLang="zh-CN" dirty="0">
                <a:latin typeface="Times New Roman" panose="02020603050405020304" pitchFamily="18" charset="0"/>
                <a:ea typeface="楷体" panose="02010609060101010101" pitchFamily="49" charset="-122"/>
              </a:rPr>
              <a:t>,</a:t>
            </a:r>
            <a:r>
              <a:rPr lang="en-US" altLang="zh-CN" dirty="0">
                <a:solidFill>
                  <a:srgbClr val="FF0000"/>
                </a:solidFill>
                <a:latin typeface="Times New Roman" panose="02020603050405020304" pitchFamily="18" charset="0"/>
                <a:ea typeface="楷体" panose="02010609060101010101" pitchFamily="49" charset="-122"/>
              </a:rPr>
              <a:t> (</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4, </a:t>
            </a:r>
            <a:r>
              <a:rPr lang="zh-CN" altLang="en-US" dirty="0">
                <a:solidFill>
                  <a:srgbClr val="FF0000"/>
                </a:solidFill>
                <a:latin typeface="Times New Roman" panose="02020603050405020304" pitchFamily="18" charset="0"/>
                <a:ea typeface="楷体" panose="02010609060101010101" pitchFamily="49" charset="-122"/>
              </a:rPr>
              <a:t>𝑔</a:t>
            </a:r>
            <a:r>
              <a:rPr lang="en-US" altLang="zh-CN" dirty="0">
                <a:solidFill>
                  <a:srgbClr val="FF0000"/>
                </a:solidFill>
                <a:latin typeface="Times New Roman" panose="02020603050405020304" pitchFamily="18" charset="0"/>
                <a:ea typeface="楷体" panose="02010609060101010101" pitchFamily="49" charset="-122"/>
              </a:rPr>
              <a:t>0, 53, 54)⟩</a:t>
            </a:r>
            <a:r>
              <a:rPr lang="zh-CN" altLang="en-US" dirty="0">
                <a:latin typeface="Times New Roman" panose="02020603050405020304" pitchFamily="18" charset="0"/>
                <a:ea typeface="楷体" panose="02010609060101010101" pitchFamily="49" charset="-122"/>
              </a:rPr>
              <a:t>。</a:t>
            </a:r>
          </a:p>
        </p:txBody>
      </p:sp>
      <p:sp>
        <p:nvSpPr>
          <p:cNvPr id="25" name="文本框 24">
            <a:extLst>
              <a:ext uri="{FF2B5EF4-FFF2-40B4-BE49-F238E27FC236}">
                <a16:creationId xmlns:a16="http://schemas.microsoft.com/office/drawing/2014/main" id="{D5FC5F3B-6E82-48CF-88D8-80B2B5F1217F}"/>
              </a:ext>
            </a:extLst>
          </p:cNvPr>
          <p:cNvSpPr txBox="1"/>
          <p:nvPr/>
        </p:nvSpPr>
        <p:spPr>
          <a:xfrm>
            <a:off x="4923732" y="4810823"/>
            <a:ext cx="3289174" cy="369332"/>
          </a:xfrm>
          <a:prstGeom prst="rect">
            <a:avLst/>
          </a:prstGeom>
          <a:noFill/>
          <a:ln>
            <a:solidFill>
              <a:schemeClr val="bg1"/>
            </a:solidFill>
          </a:ln>
        </p:spPr>
        <p:txBody>
          <a:bodyPr wrap="square" rtlCol="0">
            <a:spAutoFit/>
          </a:bodyPr>
          <a:lstStyle/>
          <a:p>
            <a:r>
              <a:rPr lang="zh-CN" altLang="en-US" dirty="0">
                <a:solidFill>
                  <a:srgbClr val="231F20"/>
                </a:solidFill>
                <a:effectLst/>
                <a:latin typeface="楷体" panose="02010609060101010101" pitchFamily="49" charset="-122"/>
                <a:ea typeface="楷体" panose="02010609060101010101" pitchFamily="49" charset="-122"/>
              </a:rPr>
              <a:t>静态网络中的延时攻击模型</a:t>
            </a:r>
            <a:endParaRPr lang="zh-CN" altLang="en-US" sz="3200" b="1" baseline="30000" dirty="0">
              <a:solidFill>
                <a:schemeClr val="accent5">
                  <a:lumMod val="75000"/>
                </a:schemeClr>
              </a:solidFill>
              <a:latin typeface="楷体" panose="02010609060101010101" pitchFamily="49" charset="-122"/>
              <a:ea typeface="楷体" panose="02010609060101010101" pitchFamily="49" charset="-122"/>
            </a:endParaRPr>
          </a:p>
        </p:txBody>
      </p:sp>
      <p:sp>
        <p:nvSpPr>
          <p:cNvPr id="35" name="文本框 34">
            <a:extLst>
              <a:ext uri="{FF2B5EF4-FFF2-40B4-BE49-F238E27FC236}">
                <a16:creationId xmlns:a16="http://schemas.microsoft.com/office/drawing/2014/main" id="{D2002692-47F0-4777-A576-03EB7758218F}"/>
              </a:ext>
            </a:extLst>
          </p:cNvPr>
          <p:cNvSpPr txBox="1"/>
          <p:nvPr/>
        </p:nvSpPr>
        <p:spPr>
          <a:xfrm>
            <a:off x="8889483" y="4810823"/>
            <a:ext cx="3289175" cy="369332"/>
          </a:xfrm>
          <a:prstGeom prst="rect">
            <a:avLst/>
          </a:prstGeom>
          <a:noFill/>
          <a:ln>
            <a:solidFill>
              <a:schemeClr val="bg1"/>
            </a:solidFill>
          </a:ln>
        </p:spPr>
        <p:txBody>
          <a:bodyPr wrap="square" rtlCol="0">
            <a:spAutoFit/>
          </a:bodyPr>
          <a:lstStyle/>
          <a:p>
            <a:r>
              <a:rPr lang="zh-CN" altLang="en-US" dirty="0">
                <a:solidFill>
                  <a:srgbClr val="231F20"/>
                </a:solidFill>
                <a:effectLst/>
                <a:latin typeface="楷体" panose="02010609060101010101" pitchFamily="49" charset="-122"/>
                <a:ea typeface="楷体" panose="02010609060101010101" pitchFamily="49" charset="-122"/>
              </a:rPr>
              <a:t>无人机网络中的延时攻击模型</a:t>
            </a:r>
            <a:endParaRPr lang="zh-CN" altLang="en-US" sz="3200" b="1" baseline="30000" dirty="0">
              <a:solidFill>
                <a:schemeClr val="accent5">
                  <a:lumMod val="75000"/>
                </a:schemeClr>
              </a:solidFill>
              <a:latin typeface="楷体" panose="02010609060101010101" pitchFamily="49" charset="-122"/>
              <a:ea typeface="楷体" panose="02010609060101010101" pitchFamily="49" charset="-122"/>
            </a:endParaRPr>
          </a:p>
        </p:txBody>
      </p:sp>
      <p:pic>
        <p:nvPicPr>
          <p:cNvPr id="11" name="图片 10">
            <a:extLst>
              <a:ext uri="{FF2B5EF4-FFF2-40B4-BE49-F238E27FC236}">
                <a16:creationId xmlns:a16="http://schemas.microsoft.com/office/drawing/2014/main" id="{19DD7067-E09E-4145-9538-90437AC4E0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3104" y="5362980"/>
            <a:ext cx="1490013" cy="778365"/>
          </a:xfrm>
          <a:prstGeom prst="rect">
            <a:avLst/>
          </a:prstGeom>
        </p:spPr>
      </p:pic>
      <p:pic>
        <p:nvPicPr>
          <p:cNvPr id="14" name="图片 13">
            <a:extLst>
              <a:ext uri="{FF2B5EF4-FFF2-40B4-BE49-F238E27FC236}">
                <a16:creationId xmlns:a16="http://schemas.microsoft.com/office/drawing/2014/main" id="{55BA77D8-3265-4A0B-AB03-9443750275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0841" y="5362980"/>
            <a:ext cx="3451159" cy="1196733"/>
          </a:xfrm>
          <a:prstGeom prst="rect">
            <a:avLst/>
          </a:prstGeom>
        </p:spPr>
      </p:pic>
      <p:sp>
        <p:nvSpPr>
          <p:cNvPr id="36" name="文本框 35">
            <a:extLst>
              <a:ext uri="{FF2B5EF4-FFF2-40B4-BE49-F238E27FC236}">
                <a16:creationId xmlns:a16="http://schemas.microsoft.com/office/drawing/2014/main" id="{A02C64A3-9FE8-4331-AAFB-4BAE96198C7B}"/>
              </a:ext>
            </a:extLst>
          </p:cNvPr>
          <p:cNvSpPr txBox="1"/>
          <p:nvPr/>
        </p:nvSpPr>
        <p:spPr>
          <a:xfrm>
            <a:off x="7632166" y="5265215"/>
            <a:ext cx="1083840" cy="923330"/>
          </a:xfrm>
          <a:prstGeom prst="rect">
            <a:avLst/>
          </a:prstGeom>
          <a:noFill/>
          <a:ln>
            <a:solidFill>
              <a:schemeClr val="bg1"/>
            </a:solidFill>
          </a:ln>
        </p:spPr>
        <p:txBody>
          <a:bodyPr wrap="square" rtlCol="0">
            <a:spAutoFit/>
          </a:bodyPr>
          <a:lstStyle/>
          <a:p>
            <a:r>
              <a:rPr lang="en-US" altLang="zh-CN" sz="54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VS</a:t>
            </a:r>
            <a:endParaRPr lang="zh-CN" altLang="en-US" sz="8000" b="1" baseline="300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1" name="矩形 30">
            <a:extLst>
              <a:ext uri="{FF2B5EF4-FFF2-40B4-BE49-F238E27FC236}">
                <a16:creationId xmlns:a16="http://schemas.microsoft.com/office/drawing/2014/main" id="{6A948D19-A04D-4E41-B181-8BC5430EAB2A}"/>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33" name="矩形 32">
            <a:extLst>
              <a:ext uri="{FF2B5EF4-FFF2-40B4-BE49-F238E27FC236}">
                <a16:creationId xmlns:a16="http://schemas.microsoft.com/office/drawing/2014/main" id="{90B9230B-50A7-4D54-9BC3-02E6E6720A1D}"/>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40" name="矩形 39">
            <a:extLst>
              <a:ext uri="{FF2B5EF4-FFF2-40B4-BE49-F238E27FC236}">
                <a16:creationId xmlns:a16="http://schemas.microsoft.com/office/drawing/2014/main" id="{19432710-E839-409B-8D7E-6812A6023BAC}"/>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41" name="矩形 40">
            <a:extLst>
              <a:ext uri="{FF2B5EF4-FFF2-40B4-BE49-F238E27FC236}">
                <a16:creationId xmlns:a16="http://schemas.microsoft.com/office/drawing/2014/main" id="{5536C037-3EFD-4F5D-A0B2-CAD1EC74F716}"/>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42" name="文本框 41">
            <a:extLst>
              <a:ext uri="{FF2B5EF4-FFF2-40B4-BE49-F238E27FC236}">
                <a16:creationId xmlns:a16="http://schemas.microsoft.com/office/drawing/2014/main" id="{60C206FC-AAE5-480A-BB5B-0CF5FAFDA4F0}"/>
              </a:ext>
            </a:extLst>
          </p:cNvPr>
          <p:cNvSpPr txBox="1"/>
          <p:nvPr/>
        </p:nvSpPr>
        <p:spPr>
          <a:xfrm>
            <a:off x="6167763" y="4488442"/>
            <a:ext cx="5096486" cy="369332"/>
          </a:xfrm>
          <a:prstGeom prst="rect">
            <a:avLst/>
          </a:prstGeom>
          <a:noFill/>
        </p:spPr>
        <p:txBody>
          <a:bodyPr wrap="square" rtlCol="0">
            <a:spAutoFit/>
          </a:bodyPr>
          <a:lstStyle/>
          <a:p>
            <a:pPr algn="just"/>
            <a:r>
              <a:rPr lang="en-US" altLang="zh-CN" dirty="0">
                <a:solidFill>
                  <a:srgbClr val="FF0000"/>
                </a:solidFill>
                <a:latin typeface="Times New Roman" panose="02020603050405020304" pitchFamily="18" charset="0"/>
                <a:ea typeface="楷体" panose="02010609060101010101" pitchFamily="49" charset="-122"/>
              </a:rPr>
              <a:t>3s</a:t>
            </a:r>
            <a:r>
              <a:rPr lang="zh-CN" altLang="en-US" dirty="0">
                <a:latin typeface="Times New Roman" panose="02020603050405020304" pitchFamily="18" charset="0"/>
                <a:ea typeface="楷体" panose="02010609060101010101" pitchFamily="49" charset="-122"/>
              </a:rPr>
              <a:t>的延时攻击导致消息的投递延迟增加了</a:t>
            </a:r>
            <a:r>
              <a:rPr lang="en-US" altLang="zh-CN" dirty="0">
                <a:solidFill>
                  <a:srgbClr val="FF0000"/>
                </a:solidFill>
                <a:latin typeface="Times New Roman" panose="02020603050405020304" pitchFamily="18" charset="0"/>
                <a:ea typeface="楷体" panose="02010609060101010101" pitchFamily="49" charset="-122"/>
              </a:rPr>
              <a:t>17s</a:t>
            </a:r>
            <a:r>
              <a:rPr lang="en-US" altLang="zh-CN" dirty="0">
                <a:latin typeface="Times New Roman" panose="02020603050405020304" pitchFamily="18" charset="0"/>
                <a:ea typeface="楷体" panose="02010609060101010101" pitchFamily="49" charset="-122"/>
              </a:rPr>
              <a:t>!!!</a:t>
            </a:r>
            <a:endParaRPr lang="zh-CN" altLang="en-US" dirty="0">
              <a:latin typeface="Times New Roman" panose="02020603050405020304" pitchFamily="18" charset="0"/>
              <a:ea typeface="楷体" panose="02010609060101010101" pitchFamily="49" charset="-122"/>
            </a:endParaRPr>
          </a:p>
        </p:txBody>
      </p:sp>
      <p:grpSp>
        <p:nvGrpSpPr>
          <p:cNvPr id="37" name="组合 36">
            <a:extLst>
              <a:ext uri="{FF2B5EF4-FFF2-40B4-BE49-F238E27FC236}">
                <a16:creationId xmlns:a16="http://schemas.microsoft.com/office/drawing/2014/main" id="{AFC87FD7-14D1-4FFB-965C-CB7DA9DF5B05}"/>
              </a:ext>
            </a:extLst>
          </p:cNvPr>
          <p:cNvGrpSpPr/>
          <p:nvPr/>
        </p:nvGrpSpPr>
        <p:grpSpPr>
          <a:xfrm>
            <a:off x="6516797" y="2037385"/>
            <a:ext cx="4263185" cy="3184401"/>
            <a:chOff x="1442413" y="4695564"/>
            <a:chExt cx="3622200" cy="2541082"/>
          </a:xfrm>
          <a:solidFill>
            <a:srgbClr val="FFFF00"/>
          </a:solidFill>
        </p:grpSpPr>
        <p:sp>
          <p:nvSpPr>
            <p:cNvPr id="38" name="爆炸形: 14 pt  37">
              <a:extLst>
                <a:ext uri="{FF2B5EF4-FFF2-40B4-BE49-F238E27FC236}">
                  <a16:creationId xmlns:a16="http://schemas.microsoft.com/office/drawing/2014/main" id="{380C7A6D-1597-407B-8B6F-142A70565932}"/>
                </a:ext>
              </a:extLst>
            </p:cNvPr>
            <p:cNvSpPr/>
            <p:nvPr/>
          </p:nvSpPr>
          <p:spPr>
            <a:xfrm rot="923529">
              <a:off x="1442413" y="4695564"/>
              <a:ext cx="3622200" cy="2541082"/>
            </a:xfrm>
            <a:prstGeom prst="irregularSeal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文本框 38">
              <a:extLst>
                <a:ext uri="{FF2B5EF4-FFF2-40B4-BE49-F238E27FC236}">
                  <a16:creationId xmlns:a16="http://schemas.microsoft.com/office/drawing/2014/main" id="{2E34AE4F-0D53-47D2-B492-DE12994E0BD6}"/>
                </a:ext>
              </a:extLst>
            </p:cNvPr>
            <p:cNvSpPr txBox="1"/>
            <p:nvPr/>
          </p:nvSpPr>
          <p:spPr>
            <a:xfrm>
              <a:off x="2121513" y="5546727"/>
              <a:ext cx="1934404" cy="859596"/>
            </a:xfrm>
            <a:prstGeom prst="rect">
              <a:avLst/>
            </a:prstGeom>
            <a:grpFill/>
          </p:spPr>
          <p:txBody>
            <a:bodyPr wrap="square" rtlCol="0">
              <a:spAutoFit/>
            </a:bodyPr>
            <a:lstStyle/>
            <a:p>
              <a:pPr algn="ctr"/>
              <a:r>
                <a:rPr lang="zh-CN" altLang="en-US" sz="1600" dirty="0">
                  <a:latin typeface="楷体" panose="02010609060101010101" pitchFamily="49" charset="-122"/>
                  <a:ea typeface="楷体" panose="02010609060101010101" pitchFamily="49" charset="-122"/>
                </a:rPr>
                <a:t>无人机网络中的延时攻击会</a:t>
              </a:r>
              <a:r>
                <a:rPr lang="zh-CN" altLang="en-US" sz="1600" dirty="0">
                  <a:solidFill>
                    <a:srgbClr val="FF0000"/>
                  </a:solidFill>
                  <a:latin typeface="楷体" panose="02010609060101010101" pitchFamily="49" charset="-122"/>
                  <a:ea typeface="楷体" panose="02010609060101010101" pitchFamily="49" charset="-122"/>
                </a:rPr>
                <a:t>改变</a:t>
              </a:r>
              <a:r>
                <a:rPr lang="zh-CN" altLang="en-US" sz="1600" dirty="0">
                  <a:latin typeface="楷体" panose="02010609060101010101" pitchFamily="49" charset="-122"/>
                  <a:ea typeface="楷体" panose="02010609060101010101" pitchFamily="49" charset="-122"/>
                </a:rPr>
                <a:t>消息的传输路径，极大地</a:t>
              </a:r>
              <a:r>
                <a:rPr lang="zh-CN" altLang="en-US" sz="1600" dirty="0">
                  <a:solidFill>
                    <a:srgbClr val="FF0000"/>
                  </a:solidFill>
                  <a:latin typeface="楷体" panose="02010609060101010101" pitchFamily="49" charset="-122"/>
                  <a:ea typeface="楷体" panose="02010609060101010101" pitchFamily="49" charset="-122"/>
                </a:rPr>
                <a:t>增加</a:t>
              </a:r>
              <a:r>
                <a:rPr lang="zh-CN" altLang="en-US" sz="1600" dirty="0">
                  <a:latin typeface="楷体" panose="02010609060101010101" pitchFamily="49" charset="-122"/>
                  <a:ea typeface="楷体" panose="02010609060101010101" pitchFamily="49" charset="-122"/>
                </a:rPr>
                <a:t>了消息的投递延迟</a:t>
              </a:r>
            </a:p>
          </p:txBody>
        </p:sp>
      </p:grpSp>
    </p:spTree>
    <p:extLst>
      <p:ext uri="{BB962C8B-B14F-4D97-AF65-F5344CB8AC3E}">
        <p14:creationId xmlns:p14="http://schemas.microsoft.com/office/powerpoint/2010/main" val="339226231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6" name="矩形 25">
            <a:extLst>
              <a:ext uri="{FF2B5EF4-FFF2-40B4-BE49-F238E27FC236}">
                <a16:creationId xmlns:a16="http://schemas.microsoft.com/office/drawing/2014/main" id="{B276CFD8-915E-44D8-BCA6-105438DEA34D}"/>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7" name="文本框 26">
            <a:extLst>
              <a:ext uri="{FF2B5EF4-FFF2-40B4-BE49-F238E27FC236}">
                <a16:creationId xmlns:a16="http://schemas.microsoft.com/office/drawing/2014/main" id="{EC5D8988-72AD-490B-961F-F0E2525827A9}"/>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8" name="图片 27">
            <a:extLst>
              <a:ext uri="{FF2B5EF4-FFF2-40B4-BE49-F238E27FC236}">
                <a16:creationId xmlns:a16="http://schemas.microsoft.com/office/drawing/2014/main" id="{E7AF9D41-DB53-4AAE-A3AA-99CE68A44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sp>
        <p:nvSpPr>
          <p:cNvPr id="18" name="文本框 17">
            <a:extLst>
              <a:ext uri="{FF2B5EF4-FFF2-40B4-BE49-F238E27FC236}">
                <a16:creationId xmlns:a16="http://schemas.microsoft.com/office/drawing/2014/main" id="{7C9EEA19-D08E-417C-A37C-6529FE057F3C}"/>
              </a:ext>
            </a:extLst>
          </p:cNvPr>
          <p:cNvSpPr txBox="1"/>
          <p:nvPr/>
        </p:nvSpPr>
        <p:spPr>
          <a:xfrm>
            <a:off x="2015765" y="1722764"/>
            <a:ext cx="9598058" cy="646331"/>
          </a:xfrm>
          <a:prstGeom prst="rect">
            <a:avLst/>
          </a:prstGeom>
          <a:noFill/>
          <a:ln>
            <a:solidFill>
              <a:schemeClr val="bg1"/>
            </a:solidFill>
          </a:ln>
        </p:spPr>
        <p:txBody>
          <a:bodyPr wrap="square" rtlCol="0">
            <a:spAutoFit/>
          </a:bodyPr>
          <a:lstStyle/>
          <a:p>
            <a:pPr algn="just"/>
            <a:r>
              <a:rPr lang="zh-CN" altLang="en-US" dirty="0">
                <a:solidFill>
                  <a:srgbClr val="231F20"/>
                </a:solidFill>
                <a:effectLst/>
                <a:latin typeface="楷体" panose="02010609060101010101" pitchFamily="49" charset="-122"/>
                <a:ea typeface="楷体" panose="02010609060101010101" pitchFamily="49" charset="-122"/>
              </a:rPr>
              <a:t>目前</a:t>
            </a:r>
            <a:r>
              <a:rPr lang="zh-CN" altLang="en-US" dirty="0">
                <a:solidFill>
                  <a:srgbClr val="FF0000"/>
                </a:solidFill>
                <a:effectLst/>
                <a:latin typeface="楷体" panose="02010609060101010101" pitchFamily="49" charset="-122"/>
                <a:ea typeface="楷体" panose="02010609060101010101" pitchFamily="49" charset="-122"/>
              </a:rPr>
              <a:t>还没有</a:t>
            </a:r>
            <a:r>
              <a:rPr lang="zh-CN" altLang="en-US" dirty="0">
                <a:solidFill>
                  <a:srgbClr val="231F20"/>
                </a:solidFill>
                <a:effectLst/>
                <a:latin typeface="楷体" panose="02010609060101010101" pitchFamily="49" charset="-122"/>
                <a:ea typeface="楷体" panose="02010609060101010101" pitchFamily="49" charset="-122"/>
              </a:rPr>
              <a:t>针对无人机网络中延时攻击检测的研究，在无人机网络中实现延时攻击检测的挑战是多方面的： </a:t>
            </a:r>
            <a:endParaRPr lang="zh-CN" altLang="en-US" sz="3200" b="1" baseline="30000" dirty="0">
              <a:solidFill>
                <a:schemeClr val="accent5">
                  <a:lumMod val="75000"/>
                </a:schemeClr>
              </a:solidFill>
              <a:latin typeface="楷体" panose="02010609060101010101" pitchFamily="49" charset="-122"/>
              <a:ea typeface="楷体" panose="02010609060101010101" pitchFamily="49" charset="-122"/>
            </a:endParaRPr>
          </a:p>
        </p:txBody>
      </p:sp>
      <p:grpSp>
        <p:nvGrpSpPr>
          <p:cNvPr id="19" name="组合 18">
            <a:extLst>
              <a:ext uri="{FF2B5EF4-FFF2-40B4-BE49-F238E27FC236}">
                <a16:creationId xmlns:a16="http://schemas.microsoft.com/office/drawing/2014/main" id="{09859E01-2121-4043-A897-83E04CB3C3E1}"/>
              </a:ext>
            </a:extLst>
          </p:cNvPr>
          <p:cNvGrpSpPr/>
          <p:nvPr/>
        </p:nvGrpSpPr>
        <p:grpSpPr>
          <a:xfrm>
            <a:off x="2015764" y="2720601"/>
            <a:ext cx="9598058" cy="584775"/>
            <a:chOff x="2300140" y="1984043"/>
            <a:chExt cx="9598058" cy="584775"/>
          </a:xfrm>
        </p:grpSpPr>
        <p:sp>
          <p:nvSpPr>
            <p:cNvPr id="20" name="椭圆 19">
              <a:extLst>
                <a:ext uri="{FF2B5EF4-FFF2-40B4-BE49-F238E27FC236}">
                  <a16:creationId xmlns:a16="http://schemas.microsoft.com/office/drawing/2014/main" id="{910040C8-3278-4771-A38D-FF5CE5ABFE4C}"/>
                </a:ext>
              </a:extLst>
            </p:cNvPr>
            <p:cNvSpPr/>
            <p:nvPr/>
          </p:nvSpPr>
          <p:spPr>
            <a:xfrm>
              <a:off x="2300140" y="2032361"/>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1</a:t>
              </a:r>
            </a:p>
          </p:txBody>
        </p:sp>
        <p:sp>
          <p:nvSpPr>
            <p:cNvPr id="21" name="文本框 20">
              <a:extLst>
                <a:ext uri="{FF2B5EF4-FFF2-40B4-BE49-F238E27FC236}">
                  <a16:creationId xmlns:a16="http://schemas.microsoft.com/office/drawing/2014/main" id="{73357A18-E2EE-439B-A008-96813E20FC33}"/>
                </a:ext>
              </a:extLst>
            </p:cNvPr>
            <p:cNvSpPr txBox="1"/>
            <p:nvPr/>
          </p:nvSpPr>
          <p:spPr>
            <a:xfrm>
              <a:off x="2922307" y="1984043"/>
              <a:ext cx="8975891" cy="584775"/>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由于拓扑高度动态和通信连接间歇，数据包的传输路径和投递延迟变化迅速、波动频繁、差距较大。</a:t>
              </a:r>
              <a:endParaRPr lang="en-US" altLang="zh-CN" sz="1600" dirty="0">
                <a:latin typeface="楷体" panose="02010609060101010101" pitchFamily="49" charset="-122"/>
                <a:ea typeface="楷体" panose="02010609060101010101" pitchFamily="49" charset="-122"/>
              </a:endParaRPr>
            </a:p>
            <a:p>
              <a:r>
                <a:rPr lang="zh-CN" altLang="en-US" sz="1600" dirty="0">
                  <a:latin typeface="楷体" panose="02010609060101010101" pitchFamily="49" charset="-122"/>
                  <a:ea typeface="楷体" panose="02010609060101010101" pitchFamily="49" charset="-122"/>
                </a:rPr>
                <a:t>因此，</a:t>
              </a:r>
              <a:r>
                <a:rPr lang="zh-CN" altLang="en-US" sz="1600" dirty="0">
                  <a:solidFill>
                    <a:srgbClr val="FF0000"/>
                  </a:solidFill>
                  <a:latin typeface="楷体" panose="02010609060101010101" pitchFamily="49" charset="-122"/>
                  <a:ea typeface="楷体" panose="02010609060101010101" pitchFamily="49" charset="-122"/>
                </a:rPr>
                <a:t>无法通过投递延迟的显著波动来检测恶意延时攻击</a:t>
              </a:r>
              <a:r>
                <a:rPr lang="zh-CN" altLang="en-US" sz="1600" dirty="0">
                  <a:latin typeface="楷体" panose="02010609060101010101" pitchFamily="49" charset="-122"/>
                  <a:ea typeface="楷体" panose="02010609060101010101" pitchFamily="49" charset="-122"/>
                </a:rPr>
                <a:t>；</a:t>
              </a:r>
            </a:p>
          </p:txBody>
        </p:sp>
      </p:grpSp>
      <p:grpSp>
        <p:nvGrpSpPr>
          <p:cNvPr id="22" name="组合 21">
            <a:extLst>
              <a:ext uri="{FF2B5EF4-FFF2-40B4-BE49-F238E27FC236}">
                <a16:creationId xmlns:a16="http://schemas.microsoft.com/office/drawing/2014/main" id="{8F7363ED-69F6-482C-9D42-9CAF6D750E8E}"/>
              </a:ext>
            </a:extLst>
          </p:cNvPr>
          <p:cNvGrpSpPr/>
          <p:nvPr/>
        </p:nvGrpSpPr>
        <p:grpSpPr>
          <a:xfrm>
            <a:off x="2015764" y="3981293"/>
            <a:ext cx="9598058" cy="615553"/>
            <a:chOff x="2300140" y="2950406"/>
            <a:chExt cx="9598058" cy="615553"/>
          </a:xfrm>
        </p:grpSpPr>
        <p:sp>
          <p:nvSpPr>
            <p:cNvPr id="25" name="椭圆 24">
              <a:extLst>
                <a:ext uri="{FF2B5EF4-FFF2-40B4-BE49-F238E27FC236}">
                  <a16:creationId xmlns:a16="http://schemas.microsoft.com/office/drawing/2014/main" id="{F90D962D-6A7E-478A-BA4C-4314DCFC949C}"/>
                </a:ext>
              </a:extLst>
            </p:cNvPr>
            <p:cNvSpPr/>
            <p:nvPr/>
          </p:nvSpPr>
          <p:spPr>
            <a:xfrm>
              <a:off x="2300140" y="3008144"/>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2</a:t>
              </a:r>
            </a:p>
          </p:txBody>
        </p:sp>
        <p:sp>
          <p:nvSpPr>
            <p:cNvPr id="31" name="文本框 30">
              <a:extLst>
                <a:ext uri="{FF2B5EF4-FFF2-40B4-BE49-F238E27FC236}">
                  <a16:creationId xmlns:a16="http://schemas.microsoft.com/office/drawing/2014/main" id="{07684697-AE54-45CC-B7CB-FEA09D797F66}"/>
                </a:ext>
              </a:extLst>
            </p:cNvPr>
            <p:cNvSpPr txBox="1"/>
            <p:nvPr/>
          </p:nvSpPr>
          <p:spPr>
            <a:xfrm>
              <a:off x="2922307" y="2950406"/>
              <a:ext cx="8975891" cy="615553"/>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由于存储</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携带</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转发机制，攻击者注入的相对较短的恶意延迟很可能</a:t>
              </a:r>
              <a:r>
                <a:rPr lang="zh-CN" altLang="en-US" sz="1600" dirty="0">
                  <a:solidFill>
                    <a:srgbClr val="FF0000"/>
                  </a:solidFill>
                  <a:latin typeface="楷体" panose="02010609060101010101" pitchFamily="49" charset="-122"/>
                  <a:ea typeface="楷体" panose="02010609060101010101" pitchFamily="49" charset="-122"/>
                </a:rPr>
                <a:t>被误判为正常的无人机存储携带行为</a:t>
              </a:r>
              <a:r>
                <a:rPr lang="zh-CN" altLang="en-US" dirty="0">
                  <a:latin typeface="楷体" panose="02010609060101010101" pitchFamily="49" charset="-122"/>
                  <a:ea typeface="楷体" panose="02010609060101010101" pitchFamily="49" charset="-122"/>
                </a:rPr>
                <a:t>；</a:t>
              </a:r>
            </a:p>
          </p:txBody>
        </p:sp>
      </p:grpSp>
      <p:grpSp>
        <p:nvGrpSpPr>
          <p:cNvPr id="33" name="组合 32">
            <a:extLst>
              <a:ext uri="{FF2B5EF4-FFF2-40B4-BE49-F238E27FC236}">
                <a16:creationId xmlns:a16="http://schemas.microsoft.com/office/drawing/2014/main" id="{272F9E2E-35E6-4BAF-80E7-59E706794C49}"/>
              </a:ext>
            </a:extLst>
          </p:cNvPr>
          <p:cNvGrpSpPr/>
          <p:nvPr/>
        </p:nvGrpSpPr>
        <p:grpSpPr>
          <a:xfrm>
            <a:off x="2015764" y="5272764"/>
            <a:ext cx="9598058" cy="584775"/>
            <a:chOff x="2300140" y="3904831"/>
            <a:chExt cx="9598058" cy="584775"/>
          </a:xfrm>
        </p:grpSpPr>
        <p:sp>
          <p:nvSpPr>
            <p:cNvPr id="35" name="椭圆 34">
              <a:extLst>
                <a:ext uri="{FF2B5EF4-FFF2-40B4-BE49-F238E27FC236}">
                  <a16:creationId xmlns:a16="http://schemas.microsoft.com/office/drawing/2014/main" id="{0FB987FE-0482-4F7E-9FC0-38F87817C9EB}"/>
                </a:ext>
              </a:extLst>
            </p:cNvPr>
            <p:cNvSpPr/>
            <p:nvPr/>
          </p:nvSpPr>
          <p:spPr>
            <a:xfrm>
              <a:off x="2300140" y="3983927"/>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3</a:t>
              </a:r>
            </a:p>
          </p:txBody>
        </p:sp>
        <p:sp>
          <p:nvSpPr>
            <p:cNvPr id="36" name="文本框 35">
              <a:extLst>
                <a:ext uri="{FF2B5EF4-FFF2-40B4-BE49-F238E27FC236}">
                  <a16:creationId xmlns:a16="http://schemas.microsoft.com/office/drawing/2014/main" id="{BD19ED9D-07C7-47D2-A71A-BB398D35DB6E}"/>
                </a:ext>
              </a:extLst>
            </p:cNvPr>
            <p:cNvSpPr txBox="1"/>
            <p:nvPr/>
          </p:nvSpPr>
          <p:spPr>
            <a:xfrm>
              <a:off x="2922307" y="3904831"/>
              <a:ext cx="8975891" cy="584775"/>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由于复杂的网络环境及其高度动态性，许多因素都会影响数据包和节点的转发延迟，导致</a:t>
              </a:r>
              <a:r>
                <a:rPr lang="zh-CN" altLang="en-US" sz="1600" dirty="0">
                  <a:solidFill>
                    <a:srgbClr val="FF0000"/>
                  </a:solidFill>
                  <a:latin typeface="楷体" panose="02010609060101010101" pitchFamily="49" charset="-122"/>
                  <a:ea typeface="楷体" panose="02010609060101010101" pitchFamily="49" charset="-122"/>
                </a:rPr>
                <a:t>难以构建精确的数学或关系模型</a:t>
              </a:r>
              <a:r>
                <a:rPr lang="zh-CN" altLang="en-US" sz="1600" dirty="0">
                  <a:latin typeface="楷体" panose="02010609060101010101" pitchFamily="49" charset="-122"/>
                  <a:ea typeface="楷体" panose="02010609060101010101" pitchFamily="49" charset="-122"/>
                </a:rPr>
                <a:t>。</a:t>
              </a:r>
            </a:p>
          </p:txBody>
        </p:sp>
      </p:grpSp>
      <p:sp>
        <p:nvSpPr>
          <p:cNvPr id="37" name="矩形 36">
            <a:extLst>
              <a:ext uri="{FF2B5EF4-FFF2-40B4-BE49-F238E27FC236}">
                <a16:creationId xmlns:a16="http://schemas.microsoft.com/office/drawing/2014/main" id="{7ABF38D5-9A0E-410D-8368-C25C2D48C612}"/>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38" name="矩形 37">
            <a:extLst>
              <a:ext uri="{FF2B5EF4-FFF2-40B4-BE49-F238E27FC236}">
                <a16:creationId xmlns:a16="http://schemas.microsoft.com/office/drawing/2014/main" id="{A10DDE90-830A-4D54-AF94-AE6E9E967744}"/>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39" name="矩形 38">
            <a:extLst>
              <a:ext uri="{FF2B5EF4-FFF2-40B4-BE49-F238E27FC236}">
                <a16:creationId xmlns:a16="http://schemas.microsoft.com/office/drawing/2014/main" id="{DB017A1D-A008-461A-B227-F02E74B655C9}"/>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40" name="矩形 39">
            <a:extLst>
              <a:ext uri="{FF2B5EF4-FFF2-40B4-BE49-F238E27FC236}">
                <a16:creationId xmlns:a16="http://schemas.microsoft.com/office/drawing/2014/main" id="{2DBFD6AD-3BEC-4EEC-8247-4451AA79EC56}"/>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29" name="文本框 28">
            <a:extLst>
              <a:ext uri="{FF2B5EF4-FFF2-40B4-BE49-F238E27FC236}">
                <a16:creationId xmlns:a16="http://schemas.microsoft.com/office/drawing/2014/main" id="{178012FF-A568-4621-9728-6CFDA09F14B9}"/>
              </a:ext>
            </a:extLst>
          </p:cNvPr>
          <p:cNvSpPr txBox="1"/>
          <p:nvPr/>
        </p:nvSpPr>
        <p:spPr>
          <a:xfrm>
            <a:off x="2215298" y="941839"/>
            <a:ext cx="1723549" cy="461665"/>
          </a:xfrm>
          <a:prstGeom prst="rect">
            <a:avLst/>
          </a:prstGeom>
          <a:noFill/>
          <a:ln>
            <a:solidFill>
              <a:schemeClr val="bg1"/>
            </a:solidFill>
          </a:ln>
        </p:spPr>
        <p:txBody>
          <a:bodyPr wrap="none" rtlCol="0">
            <a:spAutoFit/>
          </a:bodyPr>
          <a:lstStyle/>
          <a:p>
            <a:r>
              <a:rPr lang="zh-CN" altLang="en-US" sz="2400" dirty="0">
                <a:effectLst/>
                <a:latin typeface="Times New Roman" panose="02020603050405020304" pitchFamily="18" charset="0"/>
                <a:cs typeface="Times New Roman" panose="02020603050405020304" pitchFamily="18" charset="0"/>
              </a:rPr>
              <a:t>挑战与难点</a:t>
            </a:r>
          </a:p>
        </p:txBody>
      </p:sp>
    </p:spTree>
    <p:extLst>
      <p:ext uri="{BB962C8B-B14F-4D97-AF65-F5344CB8AC3E}">
        <p14:creationId xmlns:p14="http://schemas.microsoft.com/office/powerpoint/2010/main" val="119096897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6" name="矩形 25">
            <a:extLst>
              <a:ext uri="{FF2B5EF4-FFF2-40B4-BE49-F238E27FC236}">
                <a16:creationId xmlns:a16="http://schemas.microsoft.com/office/drawing/2014/main" id="{B276CFD8-915E-44D8-BCA6-105438DEA34D}"/>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7" name="文本框 26">
            <a:extLst>
              <a:ext uri="{FF2B5EF4-FFF2-40B4-BE49-F238E27FC236}">
                <a16:creationId xmlns:a16="http://schemas.microsoft.com/office/drawing/2014/main" id="{EC5D8988-72AD-490B-961F-F0E2525827A9}"/>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8" name="图片 27">
            <a:extLst>
              <a:ext uri="{FF2B5EF4-FFF2-40B4-BE49-F238E27FC236}">
                <a16:creationId xmlns:a16="http://schemas.microsoft.com/office/drawing/2014/main" id="{E7AF9D41-DB53-4AAE-A3AA-99CE68A44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sp>
        <p:nvSpPr>
          <p:cNvPr id="18" name="文本框 17">
            <a:extLst>
              <a:ext uri="{FF2B5EF4-FFF2-40B4-BE49-F238E27FC236}">
                <a16:creationId xmlns:a16="http://schemas.microsoft.com/office/drawing/2014/main" id="{7C9EEA19-D08E-417C-A37C-6529FE057F3C}"/>
              </a:ext>
            </a:extLst>
          </p:cNvPr>
          <p:cNvSpPr txBox="1"/>
          <p:nvPr/>
        </p:nvSpPr>
        <p:spPr>
          <a:xfrm>
            <a:off x="2015765" y="1722764"/>
            <a:ext cx="9598058" cy="646331"/>
          </a:xfrm>
          <a:prstGeom prst="rect">
            <a:avLst/>
          </a:prstGeom>
          <a:noFill/>
          <a:ln>
            <a:solidFill>
              <a:schemeClr val="bg1"/>
            </a:solidFill>
          </a:ln>
        </p:spPr>
        <p:txBody>
          <a:bodyPr wrap="square" rtlCol="0">
            <a:spAutoFit/>
          </a:bodyPr>
          <a:lstStyle/>
          <a:p>
            <a:pPr algn="just"/>
            <a:r>
              <a:rPr lang="zh-CN" altLang="en-US" dirty="0">
                <a:solidFill>
                  <a:srgbClr val="231F20"/>
                </a:solidFill>
                <a:effectLst/>
                <a:latin typeface="楷体" panose="02010609060101010101" pitchFamily="49" charset="-122"/>
                <a:ea typeface="楷体" panose="02010609060101010101" pitchFamily="49" charset="-122"/>
              </a:rPr>
              <a:t>目前</a:t>
            </a:r>
            <a:r>
              <a:rPr lang="zh-CN" altLang="en-US" dirty="0">
                <a:solidFill>
                  <a:srgbClr val="FF0000"/>
                </a:solidFill>
                <a:effectLst/>
                <a:latin typeface="楷体" panose="02010609060101010101" pitchFamily="49" charset="-122"/>
                <a:ea typeface="楷体" panose="02010609060101010101" pitchFamily="49" charset="-122"/>
              </a:rPr>
              <a:t>还没有</a:t>
            </a:r>
            <a:r>
              <a:rPr lang="zh-CN" altLang="en-US" dirty="0">
                <a:solidFill>
                  <a:srgbClr val="231F20"/>
                </a:solidFill>
                <a:effectLst/>
                <a:latin typeface="楷体" panose="02010609060101010101" pitchFamily="49" charset="-122"/>
                <a:ea typeface="楷体" panose="02010609060101010101" pitchFamily="49" charset="-122"/>
              </a:rPr>
              <a:t>针对无人机网络中延时攻击检测的研究，在无人机网络中实现延时攻击检测的挑战是多方面的： </a:t>
            </a:r>
            <a:endParaRPr lang="zh-CN" altLang="en-US" sz="3200" b="1" baseline="30000" dirty="0">
              <a:solidFill>
                <a:schemeClr val="accent5">
                  <a:lumMod val="75000"/>
                </a:schemeClr>
              </a:solidFill>
              <a:latin typeface="楷体" panose="02010609060101010101" pitchFamily="49" charset="-122"/>
              <a:ea typeface="楷体" panose="02010609060101010101" pitchFamily="49" charset="-122"/>
            </a:endParaRPr>
          </a:p>
        </p:txBody>
      </p:sp>
      <p:grpSp>
        <p:nvGrpSpPr>
          <p:cNvPr id="19" name="组合 18">
            <a:extLst>
              <a:ext uri="{FF2B5EF4-FFF2-40B4-BE49-F238E27FC236}">
                <a16:creationId xmlns:a16="http://schemas.microsoft.com/office/drawing/2014/main" id="{09859E01-2121-4043-A897-83E04CB3C3E1}"/>
              </a:ext>
            </a:extLst>
          </p:cNvPr>
          <p:cNvGrpSpPr/>
          <p:nvPr/>
        </p:nvGrpSpPr>
        <p:grpSpPr>
          <a:xfrm>
            <a:off x="2015764" y="2720601"/>
            <a:ext cx="4266395" cy="584775"/>
            <a:chOff x="2300140" y="1984043"/>
            <a:chExt cx="4266395" cy="584775"/>
          </a:xfrm>
        </p:grpSpPr>
        <p:sp>
          <p:nvSpPr>
            <p:cNvPr id="20" name="椭圆 19">
              <a:extLst>
                <a:ext uri="{FF2B5EF4-FFF2-40B4-BE49-F238E27FC236}">
                  <a16:creationId xmlns:a16="http://schemas.microsoft.com/office/drawing/2014/main" id="{910040C8-3278-4771-A38D-FF5CE5ABFE4C}"/>
                </a:ext>
              </a:extLst>
            </p:cNvPr>
            <p:cNvSpPr/>
            <p:nvPr/>
          </p:nvSpPr>
          <p:spPr>
            <a:xfrm>
              <a:off x="2300140" y="2032361"/>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1</a:t>
              </a:r>
            </a:p>
          </p:txBody>
        </p:sp>
        <p:sp>
          <p:nvSpPr>
            <p:cNvPr id="21" name="文本框 20">
              <a:extLst>
                <a:ext uri="{FF2B5EF4-FFF2-40B4-BE49-F238E27FC236}">
                  <a16:creationId xmlns:a16="http://schemas.microsoft.com/office/drawing/2014/main" id="{73357A18-E2EE-439B-A008-96813E20FC33}"/>
                </a:ext>
              </a:extLst>
            </p:cNvPr>
            <p:cNvSpPr txBox="1"/>
            <p:nvPr/>
          </p:nvSpPr>
          <p:spPr>
            <a:xfrm>
              <a:off x="2922307" y="1984043"/>
              <a:ext cx="3644228" cy="584775"/>
            </a:xfrm>
            <a:prstGeom prst="rect">
              <a:avLst/>
            </a:prstGeom>
            <a:noFill/>
          </p:spPr>
          <p:txBody>
            <a:bodyPr wrap="square" rtlCol="0">
              <a:spAutoFit/>
            </a:bodyPr>
            <a:lstStyle/>
            <a:p>
              <a:r>
                <a:rPr lang="zh-CN" altLang="en-US" sz="1600" dirty="0">
                  <a:solidFill>
                    <a:srgbClr val="FF0000"/>
                  </a:solidFill>
                  <a:latin typeface="楷体" panose="02010609060101010101" pitchFamily="49" charset="-122"/>
                  <a:ea typeface="楷体" panose="02010609060101010101" pitchFamily="49" charset="-122"/>
                </a:rPr>
                <a:t>无法通过投递延迟的显著波动来检测恶意延时攻击</a:t>
              </a:r>
              <a:r>
                <a:rPr lang="zh-CN" altLang="en-US" sz="1600" dirty="0">
                  <a:latin typeface="楷体" panose="02010609060101010101" pitchFamily="49" charset="-122"/>
                  <a:ea typeface="楷体" panose="02010609060101010101" pitchFamily="49" charset="-122"/>
                </a:rPr>
                <a:t>；</a:t>
              </a:r>
            </a:p>
          </p:txBody>
        </p:sp>
      </p:grpSp>
      <p:grpSp>
        <p:nvGrpSpPr>
          <p:cNvPr id="22" name="组合 21">
            <a:extLst>
              <a:ext uri="{FF2B5EF4-FFF2-40B4-BE49-F238E27FC236}">
                <a16:creationId xmlns:a16="http://schemas.microsoft.com/office/drawing/2014/main" id="{8F7363ED-69F6-482C-9D42-9CAF6D750E8E}"/>
              </a:ext>
            </a:extLst>
          </p:cNvPr>
          <p:cNvGrpSpPr/>
          <p:nvPr/>
        </p:nvGrpSpPr>
        <p:grpSpPr>
          <a:xfrm>
            <a:off x="2015764" y="3981293"/>
            <a:ext cx="4266395" cy="615553"/>
            <a:chOff x="2300140" y="2950406"/>
            <a:chExt cx="4266395" cy="615553"/>
          </a:xfrm>
        </p:grpSpPr>
        <p:sp>
          <p:nvSpPr>
            <p:cNvPr id="25" name="椭圆 24">
              <a:extLst>
                <a:ext uri="{FF2B5EF4-FFF2-40B4-BE49-F238E27FC236}">
                  <a16:creationId xmlns:a16="http://schemas.microsoft.com/office/drawing/2014/main" id="{F90D962D-6A7E-478A-BA4C-4314DCFC949C}"/>
                </a:ext>
              </a:extLst>
            </p:cNvPr>
            <p:cNvSpPr/>
            <p:nvPr/>
          </p:nvSpPr>
          <p:spPr>
            <a:xfrm>
              <a:off x="2300140" y="3008144"/>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2</a:t>
              </a:r>
            </a:p>
          </p:txBody>
        </p:sp>
        <p:sp>
          <p:nvSpPr>
            <p:cNvPr id="31" name="文本框 30">
              <a:extLst>
                <a:ext uri="{FF2B5EF4-FFF2-40B4-BE49-F238E27FC236}">
                  <a16:creationId xmlns:a16="http://schemas.microsoft.com/office/drawing/2014/main" id="{07684697-AE54-45CC-B7CB-FEA09D797F66}"/>
                </a:ext>
              </a:extLst>
            </p:cNvPr>
            <p:cNvSpPr txBox="1"/>
            <p:nvPr/>
          </p:nvSpPr>
          <p:spPr>
            <a:xfrm>
              <a:off x="2922307" y="2950406"/>
              <a:ext cx="3644228" cy="615553"/>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恶意延迟</a:t>
              </a:r>
              <a:r>
                <a:rPr lang="zh-CN" altLang="en-US" sz="1600" dirty="0">
                  <a:solidFill>
                    <a:srgbClr val="FF0000"/>
                  </a:solidFill>
                  <a:latin typeface="楷体" panose="02010609060101010101" pitchFamily="49" charset="-122"/>
                  <a:ea typeface="楷体" panose="02010609060101010101" pitchFamily="49" charset="-122"/>
                </a:rPr>
                <a:t>被误判为正常的无人机存储携带行为</a:t>
              </a:r>
              <a:r>
                <a:rPr lang="zh-CN" altLang="en-US" dirty="0">
                  <a:latin typeface="楷体" panose="02010609060101010101" pitchFamily="49" charset="-122"/>
                  <a:ea typeface="楷体" panose="02010609060101010101" pitchFamily="49" charset="-122"/>
                </a:rPr>
                <a:t>；</a:t>
              </a:r>
            </a:p>
          </p:txBody>
        </p:sp>
      </p:grpSp>
      <p:grpSp>
        <p:nvGrpSpPr>
          <p:cNvPr id="33" name="组合 32">
            <a:extLst>
              <a:ext uri="{FF2B5EF4-FFF2-40B4-BE49-F238E27FC236}">
                <a16:creationId xmlns:a16="http://schemas.microsoft.com/office/drawing/2014/main" id="{272F9E2E-35E6-4BAF-80E7-59E706794C49}"/>
              </a:ext>
            </a:extLst>
          </p:cNvPr>
          <p:cNvGrpSpPr/>
          <p:nvPr/>
        </p:nvGrpSpPr>
        <p:grpSpPr>
          <a:xfrm>
            <a:off x="2015764" y="5351860"/>
            <a:ext cx="4266395" cy="488140"/>
            <a:chOff x="2300140" y="3983927"/>
            <a:chExt cx="4266395" cy="488140"/>
          </a:xfrm>
        </p:grpSpPr>
        <p:sp>
          <p:nvSpPr>
            <p:cNvPr id="35" name="椭圆 34">
              <a:extLst>
                <a:ext uri="{FF2B5EF4-FFF2-40B4-BE49-F238E27FC236}">
                  <a16:creationId xmlns:a16="http://schemas.microsoft.com/office/drawing/2014/main" id="{0FB987FE-0482-4F7E-9FC0-38F87817C9EB}"/>
                </a:ext>
              </a:extLst>
            </p:cNvPr>
            <p:cNvSpPr/>
            <p:nvPr/>
          </p:nvSpPr>
          <p:spPr>
            <a:xfrm>
              <a:off x="2300140" y="3983927"/>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3</a:t>
              </a:r>
            </a:p>
          </p:txBody>
        </p:sp>
        <p:sp>
          <p:nvSpPr>
            <p:cNvPr id="36" name="文本框 35">
              <a:extLst>
                <a:ext uri="{FF2B5EF4-FFF2-40B4-BE49-F238E27FC236}">
                  <a16:creationId xmlns:a16="http://schemas.microsoft.com/office/drawing/2014/main" id="{BD19ED9D-07C7-47D2-A71A-BB398D35DB6E}"/>
                </a:ext>
              </a:extLst>
            </p:cNvPr>
            <p:cNvSpPr txBox="1"/>
            <p:nvPr/>
          </p:nvSpPr>
          <p:spPr>
            <a:xfrm>
              <a:off x="2922307" y="4029564"/>
              <a:ext cx="3644228" cy="338554"/>
            </a:xfrm>
            <a:prstGeom prst="rect">
              <a:avLst/>
            </a:prstGeom>
            <a:noFill/>
          </p:spPr>
          <p:txBody>
            <a:bodyPr wrap="square" rtlCol="0">
              <a:spAutoFit/>
            </a:bodyPr>
            <a:lstStyle/>
            <a:p>
              <a:r>
                <a:rPr lang="zh-CN" altLang="en-US" sz="1600" dirty="0">
                  <a:solidFill>
                    <a:srgbClr val="FF0000"/>
                  </a:solidFill>
                  <a:latin typeface="楷体" panose="02010609060101010101" pitchFamily="49" charset="-122"/>
                  <a:ea typeface="楷体" panose="02010609060101010101" pitchFamily="49" charset="-122"/>
                </a:rPr>
                <a:t>难以构建精确的数学或关系模型</a:t>
              </a:r>
              <a:r>
                <a:rPr lang="zh-CN" altLang="en-US" sz="1600" dirty="0">
                  <a:latin typeface="楷体" panose="02010609060101010101" pitchFamily="49" charset="-122"/>
                  <a:ea typeface="楷体" panose="02010609060101010101" pitchFamily="49" charset="-122"/>
                </a:rPr>
                <a:t>。</a:t>
              </a:r>
            </a:p>
          </p:txBody>
        </p:sp>
      </p:grpSp>
      <p:sp>
        <p:nvSpPr>
          <p:cNvPr id="37" name="矩形 36">
            <a:extLst>
              <a:ext uri="{FF2B5EF4-FFF2-40B4-BE49-F238E27FC236}">
                <a16:creationId xmlns:a16="http://schemas.microsoft.com/office/drawing/2014/main" id="{7ABF38D5-9A0E-410D-8368-C25C2D48C612}"/>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38" name="矩形 37">
            <a:extLst>
              <a:ext uri="{FF2B5EF4-FFF2-40B4-BE49-F238E27FC236}">
                <a16:creationId xmlns:a16="http://schemas.microsoft.com/office/drawing/2014/main" id="{A10DDE90-830A-4D54-AF94-AE6E9E967744}"/>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39" name="矩形 38">
            <a:extLst>
              <a:ext uri="{FF2B5EF4-FFF2-40B4-BE49-F238E27FC236}">
                <a16:creationId xmlns:a16="http://schemas.microsoft.com/office/drawing/2014/main" id="{DB017A1D-A008-461A-B227-F02E74B655C9}"/>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40" name="矩形 39">
            <a:extLst>
              <a:ext uri="{FF2B5EF4-FFF2-40B4-BE49-F238E27FC236}">
                <a16:creationId xmlns:a16="http://schemas.microsoft.com/office/drawing/2014/main" id="{2DBFD6AD-3BEC-4EEC-8247-4451AA79EC56}"/>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grpSp>
        <p:nvGrpSpPr>
          <p:cNvPr id="2" name="组合 1">
            <a:extLst>
              <a:ext uri="{FF2B5EF4-FFF2-40B4-BE49-F238E27FC236}">
                <a16:creationId xmlns:a16="http://schemas.microsoft.com/office/drawing/2014/main" id="{F5BCD769-FC48-4BAB-B407-B8C04EF4B476}"/>
              </a:ext>
            </a:extLst>
          </p:cNvPr>
          <p:cNvGrpSpPr/>
          <p:nvPr/>
        </p:nvGrpSpPr>
        <p:grpSpPr>
          <a:xfrm>
            <a:off x="7318965" y="2723175"/>
            <a:ext cx="4409213" cy="584775"/>
            <a:chOff x="7687035" y="2649135"/>
            <a:chExt cx="4409213" cy="584775"/>
          </a:xfrm>
        </p:grpSpPr>
        <p:sp>
          <p:nvSpPr>
            <p:cNvPr id="30" name="矩形 29">
              <a:extLst>
                <a:ext uri="{FF2B5EF4-FFF2-40B4-BE49-F238E27FC236}">
                  <a16:creationId xmlns:a16="http://schemas.microsoft.com/office/drawing/2014/main" id="{0222DC79-8B37-4D8C-A881-4A89348B754F}"/>
                </a:ext>
              </a:extLst>
            </p:cNvPr>
            <p:cNvSpPr/>
            <p:nvPr/>
          </p:nvSpPr>
          <p:spPr>
            <a:xfrm>
              <a:off x="7687035" y="2697832"/>
              <a:ext cx="488142" cy="488140"/>
            </a:xfrm>
            <a:prstGeom prst="rect">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0" dirty="0">
                  <a:solidFill>
                    <a:srgbClr val="FFFFFF"/>
                  </a:solidFill>
                  <a:latin typeface="Arial"/>
                  <a:ea typeface="微软雅黑"/>
                </a:rPr>
                <a:t>1</a:t>
              </a:r>
              <a:endParaRPr lang="zh-CN" altLang="en-US" sz="2400" kern="0" dirty="0">
                <a:solidFill>
                  <a:srgbClr val="FFFFFF"/>
                </a:solidFill>
                <a:latin typeface="Arial"/>
                <a:ea typeface="微软雅黑"/>
              </a:endParaRPr>
            </a:p>
          </p:txBody>
        </p:sp>
        <p:sp>
          <p:nvSpPr>
            <p:cNvPr id="34" name="文本框 33">
              <a:extLst>
                <a:ext uri="{FF2B5EF4-FFF2-40B4-BE49-F238E27FC236}">
                  <a16:creationId xmlns:a16="http://schemas.microsoft.com/office/drawing/2014/main" id="{B5762440-6FC0-463C-8424-3B62A3FD6B6F}"/>
                </a:ext>
              </a:extLst>
            </p:cNvPr>
            <p:cNvSpPr txBox="1"/>
            <p:nvPr/>
          </p:nvSpPr>
          <p:spPr>
            <a:xfrm>
              <a:off x="8452020" y="2649135"/>
              <a:ext cx="3644228" cy="584775"/>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对节点的</a:t>
              </a:r>
              <a:r>
                <a:rPr lang="zh-CN" altLang="en-US" sz="1600" dirty="0">
                  <a:solidFill>
                    <a:srgbClr val="FF0000"/>
                  </a:solidFill>
                  <a:latin typeface="楷体" panose="02010609060101010101" pitchFamily="49" charset="-122"/>
                  <a:ea typeface="楷体" panose="02010609060101010101" pitchFamily="49" charset="-122"/>
                </a:rPr>
                <a:t>转发延迟</a:t>
              </a:r>
              <a:r>
                <a:rPr lang="zh-CN" altLang="en-US" sz="1600" dirty="0">
                  <a:latin typeface="楷体" panose="02010609060101010101" pitchFamily="49" charset="-122"/>
                  <a:ea typeface="楷体" panose="02010609060101010101" pitchFamily="49" charset="-122"/>
                </a:rPr>
                <a:t>而不是消息的投递延迟进行评估；</a:t>
              </a:r>
            </a:p>
          </p:txBody>
        </p:sp>
      </p:grpSp>
      <p:grpSp>
        <p:nvGrpSpPr>
          <p:cNvPr id="42" name="组合 41">
            <a:extLst>
              <a:ext uri="{FF2B5EF4-FFF2-40B4-BE49-F238E27FC236}">
                <a16:creationId xmlns:a16="http://schemas.microsoft.com/office/drawing/2014/main" id="{38FDF64F-0191-48BE-A190-0F0CF78B6652}"/>
              </a:ext>
            </a:extLst>
          </p:cNvPr>
          <p:cNvGrpSpPr/>
          <p:nvPr/>
        </p:nvGrpSpPr>
        <p:grpSpPr>
          <a:xfrm>
            <a:off x="7318966" y="3874765"/>
            <a:ext cx="4409212" cy="830997"/>
            <a:chOff x="7931106" y="2526403"/>
            <a:chExt cx="4409212" cy="830997"/>
          </a:xfrm>
        </p:grpSpPr>
        <p:sp>
          <p:nvSpPr>
            <p:cNvPr id="43" name="矩形 42">
              <a:extLst>
                <a:ext uri="{FF2B5EF4-FFF2-40B4-BE49-F238E27FC236}">
                  <a16:creationId xmlns:a16="http://schemas.microsoft.com/office/drawing/2014/main" id="{AD188D77-5AE9-4823-9BDC-2B522E5ADF08}"/>
                </a:ext>
              </a:extLst>
            </p:cNvPr>
            <p:cNvSpPr/>
            <p:nvPr/>
          </p:nvSpPr>
          <p:spPr>
            <a:xfrm>
              <a:off x="7931106" y="2682564"/>
              <a:ext cx="488142" cy="488140"/>
            </a:xfrm>
            <a:prstGeom prst="rect">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0" dirty="0">
                  <a:solidFill>
                    <a:srgbClr val="FFFFFF"/>
                  </a:solidFill>
                  <a:latin typeface="Arial"/>
                  <a:ea typeface="微软雅黑"/>
                </a:rPr>
                <a:t>2</a:t>
              </a:r>
              <a:endParaRPr lang="zh-CN" altLang="en-US" sz="2400" kern="0" dirty="0">
                <a:solidFill>
                  <a:srgbClr val="FFFFFF"/>
                </a:solidFill>
                <a:latin typeface="Arial"/>
                <a:ea typeface="微软雅黑"/>
              </a:endParaRPr>
            </a:p>
          </p:txBody>
        </p:sp>
        <p:sp>
          <p:nvSpPr>
            <p:cNvPr id="44" name="文本框 43">
              <a:extLst>
                <a:ext uri="{FF2B5EF4-FFF2-40B4-BE49-F238E27FC236}">
                  <a16:creationId xmlns:a16="http://schemas.microsoft.com/office/drawing/2014/main" id="{4D0AAD1F-132F-4317-B5B5-711080A980C5}"/>
                </a:ext>
              </a:extLst>
            </p:cNvPr>
            <p:cNvSpPr txBox="1"/>
            <p:nvPr/>
          </p:nvSpPr>
          <p:spPr>
            <a:xfrm>
              <a:off x="8696090" y="2526403"/>
              <a:ext cx="3644228" cy="830997"/>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从</a:t>
              </a:r>
              <a:r>
                <a:rPr lang="zh-CN" altLang="en-US" sz="1600" dirty="0">
                  <a:solidFill>
                    <a:srgbClr val="FF0000"/>
                  </a:solidFill>
                  <a:latin typeface="楷体" panose="02010609060101010101" pitchFamily="49" charset="-122"/>
                  <a:ea typeface="楷体" panose="02010609060101010101" pitchFamily="49" charset="-122"/>
                </a:rPr>
                <a:t>跨层</a:t>
              </a:r>
              <a:r>
                <a:rPr lang="zh-CN" altLang="en-US" sz="1600" dirty="0">
                  <a:latin typeface="楷体" panose="02010609060101010101" pitchFamily="49" charset="-122"/>
                  <a:ea typeface="楷体" panose="02010609060101010101" pitchFamily="49" charset="-122"/>
                </a:rPr>
                <a:t>的角度对无人机网络协议栈的每一层，即物理层、数据链路层、网络层和应用层，的延迟相关特征进行选择；</a:t>
              </a:r>
            </a:p>
          </p:txBody>
        </p:sp>
      </p:grpSp>
      <p:grpSp>
        <p:nvGrpSpPr>
          <p:cNvPr id="45" name="组合 44">
            <a:extLst>
              <a:ext uri="{FF2B5EF4-FFF2-40B4-BE49-F238E27FC236}">
                <a16:creationId xmlns:a16="http://schemas.microsoft.com/office/drawing/2014/main" id="{54DF9501-F43F-41A0-9E6B-473478420A0A}"/>
              </a:ext>
            </a:extLst>
          </p:cNvPr>
          <p:cNvGrpSpPr/>
          <p:nvPr/>
        </p:nvGrpSpPr>
        <p:grpSpPr>
          <a:xfrm>
            <a:off x="7302796" y="5303542"/>
            <a:ext cx="4425382" cy="584775"/>
            <a:chOff x="7687035" y="2672742"/>
            <a:chExt cx="4425382" cy="584775"/>
          </a:xfrm>
        </p:grpSpPr>
        <p:sp>
          <p:nvSpPr>
            <p:cNvPr id="46" name="矩形 45">
              <a:extLst>
                <a:ext uri="{FF2B5EF4-FFF2-40B4-BE49-F238E27FC236}">
                  <a16:creationId xmlns:a16="http://schemas.microsoft.com/office/drawing/2014/main" id="{B147C973-259B-4BE7-813A-BE95FDAA77EC}"/>
                </a:ext>
              </a:extLst>
            </p:cNvPr>
            <p:cNvSpPr/>
            <p:nvPr/>
          </p:nvSpPr>
          <p:spPr>
            <a:xfrm>
              <a:off x="7687035" y="2769377"/>
              <a:ext cx="488142" cy="488140"/>
            </a:xfrm>
            <a:prstGeom prst="rect">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0" dirty="0">
                  <a:solidFill>
                    <a:srgbClr val="FFFFFF"/>
                  </a:solidFill>
                  <a:latin typeface="Arial"/>
                  <a:ea typeface="微软雅黑"/>
                </a:rPr>
                <a:t>3</a:t>
              </a:r>
              <a:endParaRPr lang="zh-CN" altLang="en-US" sz="2400" kern="0" dirty="0">
                <a:solidFill>
                  <a:srgbClr val="FFFFFF"/>
                </a:solidFill>
                <a:latin typeface="Arial"/>
                <a:ea typeface="微软雅黑"/>
              </a:endParaRPr>
            </a:p>
          </p:txBody>
        </p:sp>
        <p:sp>
          <p:nvSpPr>
            <p:cNvPr id="47" name="文本框 46">
              <a:extLst>
                <a:ext uri="{FF2B5EF4-FFF2-40B4-BE49-F238E27FC236}">
                  <a16:creationId xmlns:a16="http://schemas.microsoft.com/office/drawing/2014/main" id="{ACDFBA02-C873-46C0-9797-030693F30816}"/>
                </a:ext>
              </a:extLst>
            </p:cNvPr>
            <p:cNvSpPr txBox="1"/>
            <p:nvPr/>
          </p:nvSpPr>
          <p:spPr>
            <a:xfrm>
              <a:off x="8452019" y="2672742"/>
              <a:ext cx="3660398" cy="584775"/>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利用</a:t>
              </a:r>
              <a:r>
                <a:rPr lang="zh-CN" altLang="en-US" sz="1600" dirty="0">
                  <a:solidFill>
                    <a:srgbClr val="FF0000"/>
                  </a:solidFill>
                  <a:latin typeface="楷体" panose="02010609060101010101" pitchFamily="49" charset="-122"/>
                  <a:ea typeface="楷体" panose="02010609060101010101" pitchFamily="49" charset="-122"/>
                </a:rPr>
                <a:t>监督学习</a:t>
              </a:r>
              <a:r>
                <a:rPr lang="zh-CN" altLang="en-US" sz="1600" dirty="0">
                  <a:latin typeface="楷体" panose="02010609060101010101" pitchFamily="49" charset="-122"/>
                  <a:ea typeface="楷体" panose="02010609060101010101" pitchFamily="49" charset="-122"/>
                </a:rPr>
                <a:t>建立所选特征与相应转发延迟之间的</a:t>
              </a:r>
              <a:r>
                <a:rPr lang="zh-CN" altLang="en-US" sz="1600" dirty="0">
                  <a:solidFill>
                    <a:srgbClr val="FF0000"/>
                  </a:solidFill>
                  <a:latin typeface="楷体" panose="02010609060101010101" pitchFamily="49" charset="-122"/>
                  <a:ea typeface="楷体" panose="02010609060101010101" pitchFamily="49" charset="-122"/>
                </a:rPr>
                <a:t>一致性模型</a:t>
              </a:r>
              <a:r>
                <a:rPr lang="zh-CN" altLang="en-US" sz="1600" dirty="0">
                  <a:latin typeface="楷体" panose="02010609060101010101" pitchFamily="49" charset="-122"/>
                  <a:ea typeface="楷体" panose="02010609060101010101" pitchFamily="49" charset="-122"/>
                </a:rPr>
                <a:t>。</a:t>
              </a:r>
            </a:p>
          </p:txBody>
        </p:sp>
      </p:grpSp>
      <p:sp>
        <p:nvSpPr>
          <p:cNvPr id="32" name="文本框 31">
            <a:extLst>
              <a:ext uri="{FF2B5EF4-FFF2-40B4-BE49-F238E27FC236}">
                <a16:creationId xmlns:a16="http://schemas.microsoft.com/office/drawing/2014/main" id="{F1124650-05AB-4C2B-8DAC-16900C31CD16}"/>
              </a:ext>
            </a:extLst>
          </p:cNvPr>
          <p:cNvSpPr txBox="1"/>
          <p:nvPr/>
        </p:nvSpPr>
        <p:spPr>
          <a:xfrm>
            <a:off x="2215298" y="941839"/>
            <a:ext cx="5416868" cy="461665"/>
          </a:xfrm>
          <a:prstGeom prst="rect">
            <a:avLst/>
          </a:prstGeom>
          <a:noFill/>
          <a:ln>
            <a:solidFill>
              <a:schemeClr val="bg1"/>
            </a:solidFill>
          </a:ln>
        </p:spPr>
        <p:txBody>
          <a:bodyPr wrap="none" rtlCol="0">
            <a:spAutoFit/>
          </a:bodyPr>
          <a:lstStyle/>
          <a:p>
            <a:r>
              <a:rPr lang="zh-CN" altLang="en-US" sz="2400" dirty="0">
                <a:solidFill>
                  <a:srgbClr val="FF0000"/>
                </a:solidFill>
                <a:effectLst/>
                <a:latin typeface="Times New Roman" panose="02020603050405020304" pitchFamily="18" charset="0"/>
                <a:cs typeface="Times New Roman" panose="02020603050405020304" pitchFamily="18" charset="0"/>
              </a:rPr>
              <a:t>抗延时攻击</a:t>
            </a:r>
            <a:r>
              <a:rPr lang="zh-CN" altLang="en-US" sz="2400" dirty="0">
                <a:effectLst/>
                <a:latin typeface="Times New Roman" panose="02020603050405020304" pitchFamily="18" charset="0"/>
                <a:cs typeface="Times New Roman" panose="02020603050405020304" pitchFamily="18" charset="0"/>
              </a:rPr>
              <a:t>的无人机网络安全路由协议</a:t>
            </a:r>
          </a:p>
        </p:txBody>
      </p:sp>
      <p:sp>
        <p:nvSpPr>
          <p:cNvPr id="41" name="箭头: 下 40">
            <a:extLst>
              <a:ext uri="{FF2B5EF4-FFF2-40B4-BE49-F238E27FC236}">
                <a16:creationId xmlns:a16="http://schemas.microsoft.com/office/drawing/2014/main" id="{E7953DBC-3D61-424E-BC76-346DE71E1AD7}"/>
              </a:ext>
            </a:extLst>
          </p:cNvPr>
          <p:cNvSpPr/>
          <p:nvPr/>
        </p:nvSpPr>
        <p:spPr>
          <a:xfrm rot="16200000" flipH="1">
            <a:off x="6582387" y="2824130"/>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箭头: 下 47">
            <a:extLst>
              <a:ext uri="{FF2B5EF4-FFF2-40B4-BE49-F238E27FC236}">
                <a16:creationId xmlns:a16="http://schemas.microsoft.com/office/drawing/2014/main" id="{D47F0FBF-0B1F-44F5-A950-25066CF45365}"/>
              </a:ext>
            </a:extLst>
          </p:cNvPr>
          <p:cNvSpPr/>
          <p:nvPr/>
        </p:nvSpPr>
        <p:spPr>
          <a:xfrm rot="16200000" flipH="1">
            <a:off x="6582388" y="4022227"/>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箭头: 下 48">
            <a:extLst>
              <a:ext uri="{FF2B5EF4-FFF2-40B4-BE49-F238E27FC236}">
                <a16:creationId xmlns:a16="http://schemas.microsoft.com/office/drawing/2014/main" id="{5286C03D-D05C-4887-890D-39AB4AF40E1C}"/>
              </a:ext>
            </a:extLst>
          </p:cNvPr>
          <p:cNvSpPr/>
          <p:nvPr/>
        </p:nvSpPr>
        <p:spPr>
          <a:xfrm rot="16200000" flipH="1">
            <a:off x="6582388" y="5402799"/>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624893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5" name="矩形 24">
            <a:extLst>
              <a:ext uri="{FF2B5EF4-FFF2-40B4-BE49-F238E27FC236}">
                <a16:creationId xmlns:a16="http://schemas.microsoft.com/office/drawing/2014/main" id="{79C14730-F2C0-479D-94AE-D3C5C9E7A212}"/>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6" name="文本框 25">
            <a:extLst>
              <a:ext uri="{FF2B5EF4-FFF2-40B4-BE49-F238E27FC236}">
                <a16:creationId xmlns:a16="http://schemas.microsoft.com/office/drawing/2014/main" id="{D814CF51-B648-4DFA-AE11-8ED6EA8CC343}"/>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7" name="图片 26">
            <a:extLst>
              <a:ext uri="{FF2B5EF4-FFF2-40B4-BE49-F238E27FC236}">
                <a16:creationId xmlns:a16="http://schemas.microsoft.com/office/drawing/2014/main" id="{5EC54F45-32A8-490E-8854-61A0AFE6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3" name="图片 2">
            <a:extLst>
              <a:ext uri="{FF2B5EF4-FFF2-40B4-BE49-F238E27FC236}">
                <a16:creationId xmlns:a16="http://schemas.microsoft.com/office/drawing/2014/main" id="{4E0EB207-9EE4-45B2-83FB-CD7976532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140" y="1521399"/>
            <a:ext cx="9313683" cy="2650902"/>
          </a:xfrm>
          <a:prstGeom prst="rect">
            <a:avLst/>
          </a:prstGeom>
        </p:spPr>
      </p:pic>
      <p:sp>
        <p:nvSpPr>
          <p:cNvPr id="13" name="矩形 12">
            <a:extLst>
              <a:ext uri="{FF2B5EF4-FFF2-40B4-BE49-F238E27FC236}">
                <a16:creationId xmlns:a16="http://schemas.microsoft.com/office/drawing/2014/main" id="{2894D26D-92D1-4383-82B3-627F3387020F}"/>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14" name="矩形 13">
            <a:extLst>
              <a:ext uri="{FF2B5EF4-FFF2-40B4-BE49-F238E27FC236}">
                <a16:creationId xmlns:a16="http://schemas.microsoft.com/office/drawing/2014/main" id="{4CDEF1A9-0A6D-44DD-9559-DD6CC5EE766E}"/>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15" name="矩形 14">
            <a:extLst>
              <a:ext uri="{FF2B5EF4-FFF2-40B4-BE49-F238E27FC236}">
                <a16:creationId xmlns:a16="http://schemas.microsoft.com/office/drawing/2014/main" id="{853F9BFD-67C0-491D-A4A6-40B6B2195FD0}"/>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16" name="矩形 15">
            <a:extLst>
              <a:ext uri="{FF2B5EF4-FFF2-40B4-BE49-F238E27FC236}">
                <a16:creationId xmlns:a16="http://schemas.microsoft.com/office/drawing/2014/main" id="{4FB508D5-7090-4766-9809-F2261FB8D308}"/>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17" name="文本框 16">
            <a:extLst>
              <a:ext uri="{FF2B5EF4-FFF2-40B4-BE49-F238E27FC236}">
                <a16:creationId xmlns:a16="http://schemas.microsoft.com/office/drawing/2014/main" id="{3488B85E-5570-450E-B3F3-4ED5C1000D36}"/>
              </a:ext>
            </a:extLst>
          </p:cNvPr>
          <p:cNvSpPr txBox="1"/>
          <p:nvPr/>
        </p:nvSpPr>
        <p:spPr>
          <a:xfrm>
            <a:off x="2215298" y="941839"/>
            <a:ext cx="2031325" cy="461665"/>
          </a:xfrm>
          <a:prstGeom prst="rect">
            <a:avLst/>
          </a:prstGeom>
          <a:noFill/>
          <a:ln>
            <a:solidFill>
              <a:schemeClr val="bg1"/>
            </a:solidFill>
          </a:ln>
        </p:spPr>
        <p:txBody>
          <a:bodyPr wrap="none" rtlCol="0">
            <a:spAutoFit/>
          </a:bodyPr>
          <a:lstStyle/>
          <a:p>
            <a:r>
              <a:rPr lang="zh-CN" altLang="en-US" sz="2400" dirty="0">
                <a:effectLst/>
                <a:latin typeface="Times New Roman" panose="02020603050405020304" pitchFamily="18" charset="0"/>
                <a:cs typeface="Times New Roman" panose="02020603050405020304" pitchFamily="18" charset="0"/>
              </a:rPr>
              <a:t>核心工作流程</a:t>
            </a:r>
          </a:p>
        </p:txBody>
      </p:sp>
    </p:spTree>
    <p:extLst>
      <p:ext uri="{BB962C8B-B14F-4D97-AF65-F5344CB8AC3E}">
        <p14:creationId xmlns:p14="http://schemas.microsoft.com/office/powerpoint/2010/main" val="272626221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5" name="矩形 24">
            <a:extLst>
              <a:ext uri="{FF2B5EF4-FFF2-40B4-BE49-F238E27FC236}">
                <a16:creationId xmlns:a16="http://schemas.microsoft.com/office/drawing/2014/main" id="{79C14730-F2C0-479D-94AE-D3C5C9E7A212}"/>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6" name="文本框 25">
            <a:extLst>
              <a:ext uri="{FF2B5EF4-FFF2-40B4-BE49-F238E27FC236}">
                <a16:creationId xmlns:a16="http://schemas.microsoft.com/office/drawing/2014/main" id="{D814CF51-B648-4DFA-AE11-8ED6EA8CC343}"/>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7" name="图片 26">
            <a:extLst>
              <a:ext uri="{FF2B5EF4-FFF2-40B4-BE49-F238E27FC236}">
                <a16:creationId xmlns:a16="http://schemas.microsoft.com/office/drawing/2014/main" id="{5EC54F45-32A8-490E-8854-61A0AFE6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3" name="图片 2">
            <a:extLst>
              <a:ext uri="{FF2B5EF4-FFF2-40B4-BE49-F238E27FC236}">
                <a16:creationId xmlns:a16="http://schemas.microsoft.com/office/drawing/2014/main" id="{4E0EB207-9EE4-45B2-83FB-CD7976532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140" y="1521399"/>
            <a:ext cx="9313683" cy="2650902"/>
          </a:xfrm>
          <a:prstGeom prst="rect">
            <a:avLst/>
          </a:prstGeom>
        </p:spPr>
      </p:pic>
      <p:sp>
        <p:nvSpPr>
          <p:cNvPr id="13" name="矩形 12">
            <a:extLst>
              <a:ext uri="{FF2B5EF4-FFF2-40B4-BE49-F238E27FC236}">
                <a16:creationId xmlns:a16="http://schemas.microsoft.com/office/drawing/2014/main" id="{2894D26D-92D1-4383-82B3-627F3387020F}"/>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14" name="矩形 13">
            <a:extLst>
              <a:ext uri="{FF2B5EF4-FFF2-40B4-BE49-F238E27FC236}">
                <a16:creationId xmlns:a16="http://schemas.microsoft.com/office/drawing/2014/main" id="{4CDEF1A9-0A6D-44DD-9559-DD6CC5EE766E}"/>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15" name="矩形 14">
            <a:extLst>
              <a:ext uri="{FF2B5EF4-FFF2-40B4-BE49-F238E27FC236}">
                <a16:creationId xmlns:a16="http://schemas.microsoft.com/office/drawing/2014/main" id="{853F9BFD-67C0-491D-A4A6-40B6B2195FD0}"/>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16" name="矩形 15">
            <a:extLst>
              <a:ext uri="{FF2B5EF4-FFF2-40B4-BE49-F238E27FC236}">
                <a16:creationId xmlns:a16="http://schemas.microsoft.com/office/drawing/2014/main" id="{4FB508D5-7090-4766-9809-F2261FB8D308}"/>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28" name="文本框 27">
            <a:extLst>
              <a:ext uri="{FF2B5EF4-FFF2-40B4-BE49-F238E27FC236}">
                <a16:creationId xmlns:a16="http://schemas.microsoft.com/office/drawing/2014/main" id="{0A88134B-70FB-44DC-AE67-F79A7AC5DF4C}"/>
              </a:ext>
            </a:extLst>
          </p:cNvPr>
          <p:cNvSpPr txBox="1"/>
          <p:nvPr/>
        </p:nvSpPr>
        <p:spPr>
          <a:xfrm>
            <a:off x="3554294" y="5005909"/>
            <a:ext cx="6362161" cy="369332"/>
          </a:xfrm>
          <a:prstGeom prst="rect">
            <a:avLst/>
          </a:prstGeom>
          <a:noFill/>
        </p:spPr>
        <p:txBody>
          <a:bodyPr wrap="square" rtlCol="0">
            <a:spAutoFit/>
          </a:bodyPr>
          <a:lstStyle/>
          <a:p>
            <a:pPr algn="just"/>
            <a:r>
              <a:rPr lang="zh-CN" altLang="en-US" dirty="0">
                <a:latin typeface="Times New Roman" panose="02020603050405020304" pitchFamily="18" charset="0"/>
                <a:ea typeface="楷体" panose="02010609060101010101" pitchFamily="49" charset="-122"/>
              </a:rPr>
              <a:t>遍历接收到的每个消息的传输路径并提取所有两跳子路径</a:t>
            </a:r>
          </a:p>
        </p:txBody>
      </p:sp>
      <p:sp>
        <p:nvSpPr>
          <p:cNvPr id="29" name="文本框 28">
            <a:extLst>
              <a:ext uri="{FF2B5EF4-FFF2-40B4-BE49-F238E27FC236}">
                <a16:creationId xmlns:a16="http://schemas.microsoft.com/office/drawing/2014/main" id="{AC78894F-2E46-460F-9007-139FC089954D}"/>
              </a:ext>
            </a:extLst>
          </p:cNvPr>
          <p:cNvSpPr txBox="1"/>
          <p:nvPr/>
        </p:nvSpPr>
        <p:spPr>
          <a:xfrm>
            <a:off x="4179513" y="5498542"/>
            <a:ext cx="5018206" cy="369332"/>
          </a:xfrm>
          <a:prstGeom prst="rect">
            <a:avLst/>
          </a:prstGeom>
          <a:noFill/>
        </p:spPr>
        <p:txBody>
          <a:bodyPr wrap="square" rtlCol="0">
            <a:spAutoFit/>
          </a:bodyPr>
          <a:lstStyle/>
          <a:p>
            <a:pPr algn="just"/>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10, 11),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3, 23, 24),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3, </a:t>
            </a:r>
            <a:r>
              <a:rPr lang="zh-CN" altLang="en-US" dirty="0">
                <a:latin typeface="Times New Roman" panose="02020603050405020304" pitchFamily="18" charset="0"/>
                <a:ea typeface="楷体" panose="02010609060101010101" pitchFamily="49" charset="-122"/>
              </a:rPr>
              <a:t>𝑔</a:t>
            </a:r>
            <a:r>
              <a:rPr lang="en-US" altLang="zh-CN" dirty="0">
                <a:latin typeface="Times New Roman" panose="02020603050405020304" pitchFamily="18" charset="0"/>
                <a:ea typeface="楷体" panose="02010609060101010101" pitchFamily="49" charset="-122"/>
              </a:rPr>
              <a:t>0, 36, 37)⟩</a:t>
            </a:r>
            <a:endParaRPr lang="zh-CN" altLang="en-US" dirty="0">
              <a:latin typeface="Times New Roman" panose="02020603050405020304" pitchFamily="18" charset="0"/>
              <a:ea typeface="楷体" panose="02010609060101010101" pitchFamily="49" charset="-122"/>
            </a:endParaRPr>
          </a:p>
        </p:txBody>
      </p:sp>
      <p:sp>
        <p:nvSpPr>
          <p:cNvPr id="30" name="文本框 29">
            <a:extLst>
              <a:ext uri="{FF2B5EF4-FFF2-40B4-BE49-F238E27FC236}">
                <a16:creationId xmlns:a16="http://schemas.microsoft.com/office/drawing/2014/main" id="{9153064D-524C-4D94-924A-2DEBD3D222E9}"/>
              </a:ext>
            </a:extLst>
          </p:cNvPr>
          <p:cNvSpPr txBox="1"/>
          <p:nvPr/>
        </p:nvSpPr>
        <p:spPr>
          <a:xfrm>
            <a:off x="2336858" y="6311574"/>
            <a:ext cx="3279428" cy="369332"/>
          </a:xfrm>
          <a:prstGeom prst="rect">
            <a:avLst/>
          </a:prstGeom>
          <a:noFill/>
        </p:spPr>
        <p:txBody>
          <a:bodyPr wrap="square" rtlCol="0">
            <a:spAutoFit/>
          </a:bodyPr>
          <a:lstStyle/>
          <a:p>
            <a:pPr algn="just"/>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1, </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2</a:t>
            </a:r>
            <a:r>
              <a:rPr lang="en-US" altLang="zh-CN" dirty="0">
                <a:latin typeface="Times New Roman" panose="02020603050405020304" pitchFamily="18" charset="0"/>
                <a:ea typeface="楷体" panose="02010609060101010101" pitchFamily="49" charset="-122"/>
              </a:rPr>
              <a:t>, 10, 11), (</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2</a:t>
            </a:r>
            <a:r>
              <a:rPr lang="en-US" altLang="zh-CN" dirty="0">
                <a:latin typeface="Times New Roman" panose="02020603050405020304" pitchFamily="18" charset="0"/>
                <a:ea typeface="楷体" panose="02010609060101010101" pitchFamily="49" charset="-122"/>
              </a:rPr>
              <a:t>, </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3, 23, 24)</a:t>
            </a:r>
            <a:endParaRPr lang="zh-CN" altLang="en-US" dirty="0">
              <a:latin typeface="Times New Roman" panose="02020603050405020304" pitchFamily="18" charset="0"/>
              <a:ea typeface="楷体" panose="02010609060101010101" pitchFamily="49" charset="-122"/>
            </a:endParaRPr>
          </a:p>
        </p:txBody>
      </p:sp>
      <p:sp>
        <p:nvSpPr>
          <p:cNvPr id="31" name="文本框 30">
            <a:extLst>
              <a:ext uri="{FF2B5EF4-FFF2-40B4-BE49-F238E27FC236}">
                <a16:creationId xmlns:a16="http://schemas.microsoft.com/office/drawing/2014/main" id="{B2830E58-09A5-43C4-80E2-FE1FE5D2631A}"/>
              </a:ext>
            </a:extLst>
          </p:cNvPr>
          <p:cNvSpPr txBox="1"/>
          <p:nvPr/>
        </p:nvSpPr>
        <p:spPr>
          <a:xfrm>
            <a:off x="7589462" y="6311574"/>
            <a:ext cx="3289863" cy="369332"/>
          </a:xfrm>
          <a:prstGeom prst="rect">
            <a:avLst/>
          </a:prstGeom>
          <a:noFill/>
        </p:spPr>
        <p:txBody>
          <a:bodyPr wrap="square" rtlCol="0">
            <a:spAutoFit/>
          </a:bodyPr>
          <a:lstStyle/>
          <a:p>
            <a:pPr algn="just"/>
            <a:r>
              <a:rPr lang="en-US" altLang="zh-CN" dirty="0">
                <a:latin typeface="Times New Roman" panose="02020603050405020304" pitchFamily="18" charset="0"/>
                <a:ea typeface="楷体" panose="02010609060101010101" pitchFamily="49" charset="-122"/>
              </a:rPr>
              <a:t>(</a:t>
            </a:r>
            <a:r>
              <a:rPr lang="zh-CN" altLang="en-US" dirty="0">
                <a:latin typeface="Times New Roman" panose="02020603050405020304" pitchFamily="18" charset="0"/>
                <a:ea typeface="楷体" panose="02010609060101010101" pitchFamily="49" charset="-122"/>
              </a:rPr>
              <a:t>𝑢</a:t>
            </a:r>
            <a:r>
              <a:rPr lang="en-US" altLang="zh-CN" dirty="0">
                <a:latin typeface="Times New Roman" panose="02020603050405020304" pitchFamily="18" charset="0"/>
                <a:ea typeface="楷体" panose="02010609060101010101" pitchFamily="49" charset="-122"/>
              </a:rPr>
              <a:t>2, </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3</a:t>
            </a:r>
            <a:r>
              <a:rPr lang="en-US" altLang="zh-CN" dirty="0">
                <a:latin typeface="Times New Roman" panose="02020603050405020304" pitchFamily="18" charset="0"/>
                <a:ea typeface="楷体" panose="02010609060101010101" pitchFamily="49" charset="-122"/>
              </a:rPr>
              <a:t>, 23, 24), (</a:t>
            </a:r>
            <a:r>
              <a:rPr lang="zh-CN" altLang="en-US" dirty="0">
                <a:solidFill>
                  <a:srgbClr val="FF0000"/>
                </a:solidFill>
                <a:latin typeface="Times New Roman" panose="02020603050405020304" pitchFamily="18" charset="0"/>
                <a:ea typeface="楷体" panose="02010609060101010101" pitchFamily="49" charset="-122"/>
              </a:rPr>
              <a:t>𝑢</a:t>
            </a:r>
            <a:r>
              <a:rPr lang="en-US" altLang="zh-CN" dirty="0">
                <a:solidFill>
                  <a:srgbClr val="FF0000"/>
                </a:solidFill>
                <a:latin typeface="Times New Roman" panose="02020603050405020304" pitchFamily="18" charset="0"/>
                <a:ea typeface="楷体" panose="02010609060101010101" pitchFamily="49" charset="-122"/>
              </a:rPr>
              <a:t>3</a:t>
            </a:r>
            <a:r>
              <a:rPr lang="en-US" altLang="zh-CN" dirty="0">
                <a:latin typeface="Times New Roman" panose="02020603050405020304" pitchFamily="18" charset="0"/>
                <a:ea typeface="楷体" panose="02010609060101010101" pitchFamily="49" charset="-122"/>
              </a:rPr>
              <a:t>, </a:t>
            </a:r>
            <a:r>
              <a:rPr lang="zh-CN" altLang="en-US" dirty="0">
                <a:latin typeface="Times New Roman" panose="02020603050405020304" pitchFamily="18" charset="0"/>
                <a:ea typeface="楷体" panose="02010609060101010101" pitchFamily="49" charset="-122"/>
              </a:rPr>
              <a:t>𝑔</a:t>
            </a:r>
            <a:r>
              <a:rPr lang="en-US" altLang="zh-CN" dirty="0">
                <a:latin typeface="Times New Roman" panose="02020603050405020304" pitchFamily="18" charset="0"/>
                <a:ea typeface="楷体" panose="02010609060101010101" pitchFamily="49" charset="-122"/>
              </a:rPr>
              <a:t>0, 36, 37)⟩</a:t>
            </a:r>
            <a:endParaRPr lang="zh-CN" altLang="en-US" dirty="0">
              <a:latin typeface="Times New Roman" panose="02020603050405020304" pitchFamily="18" charset="0"/>
              <a:ea typeface="楷体" panose="02010609060101010101" pitchFamily="49" charset="-122"/>
            </a:endParaRPr>
          </a:p>
        </p:txBody>
      </p:sp>
      <p:sp>
        <p:nvSpPr>
          <p:cNvPr id="38" name="箭头: 下 37">
            <a:extLst>
              <a:ext uri="{FF2B5EF4-FFF2-40B4-BE49-F238E27FC236}">
                <a16:creationId xmlns:a16="http://schemas.microsoft.com/office/drawing/2014/main" id="{AFDEB39A-C5CA-49D9-A2A0-3CCBA7A833F0}"/>
              </a:ext>
            </a:extLst>
          </p:cNvPr>
          <p:cNvSpPr/>
          <p:nvPr/>
        </p:nvSpPr>
        <p:spPr>
          <a:xfrm rot="2734019" flipH="1">
            <a:off x="5133879" y="5909907"/>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箭头: 下 38">
            <a:extLst>
              <a:ext uri="{FF2B5EF4-FFF2-40B4-BE49-F238E27FC236}">
                <a16:creationId xmlns:a16="http://schemas.microsoft.com/office/drawing/2014/main" id="{DB981120-13AE-465F-80FD-90CE6FD54ABF}"/>
              </a:ext>
            </a:extLst>
          </p:cNvPr>
          <p:cNvSpPr/>
          <p:nvPr/>
        </p:nvSpPr>
        <p:spPr>
          <a:xfrm rot="18910379" flipH="1">
            <a:off x="7749205" y="5910601"/>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a:extLst>
              <a:ext uri="{FF2B5EF4-FFF2-40B4-BE49-F238E27FC236}">
                <a16:creationId xmlns:a16="http://schemas.microsoft.com/office/drawing/2014/main" id="{82C74FD7-0F26-4BF6-89F1-F64BC25FEA96}"/>
              </a:ext>
            </a:extLst>
          </p:cNvPr>
          <p:cNvSpPr txBox="1"/>
          <p:nvPr/>
        </p:nvSpPr>
        <p:spPr>
          <a:xfrm>
            <a:off x="2215298" y="941839"/>
            <a:ext cx="5416868" cy="461665"/>
          </a:xfrm>
          <a:prstGeom prst="rect">
            <a:avLst/>
          </a:prstGeom>
          <a:noFill/>
          <a:ln>
            <a:solidFill>
              <a:schemeClr val="bg1"/>
            </a:solidFill>
          </a:ln>
        </p:spPr>
        <p:txBody>
          <a:bodyPr wrap="none" rtlCol="0">
            <a:spAutoFit/>
          </a:bodyPr>
          <a:lstStyle/>
          <a:p>
            <a:r>
              <a:rPr lang="zh-CN" altLang="en-US" sz="2400" dirty="0">
                <a:solidFill>
                  <a:srgbClr val="FF0000"/>
                </a:solidFill>
                <a:effectLst/>
                <a:latin typeface="Times New Roman" panose="02020603050405020304" pitchFamily="18" charset="0"/>
                <a:cs typeface="Times New Roman" panose="02020603050405020304" pitchFamily="18" charset="0"/>
              </a:rPr>
              <a:t>抗延时攻击</a:t>
            </a:r>
            <a:r>
              <a:rPr lang="zh-CN" altLang="en-US" sz="2400" dirty="0">
                <a:effectLst/>
                <a:latin typeface="Times New Roman" panose="02020603050405020304" pitchFamily="18" charset="0"/>
                <a:cs typeface="Times New Roman" panose="02020603050405020304" pitchFamily="18" charset="0"/>
              </a:rPr>
              <a:t>的无人机网络安全路由协议</a:t>
            </a:r>
          </a:p>
        </p:txBody>
      </p:sp>
      <p:grpSp>
        <p:nvGrpSpPr>
          <p:cNvPr id="42" name="组合 41">
            <a:extLst>
              <a:ext uri="{FF2B5EF4-FFF2-40B4-BE49-F238E27FC236}">
                <a16:creationId xmlns:a16="http://schemas.microsoft.com/office/drawing/2014/main" id="{8677A406-03B6-49B4-991B-680C848DE788}"/>
              </a:ext>
            </a:extLst>
          </p:cNvPr>
          <p:cNvGrpSpPr/>
          <p:nvPr/>
        </p:nvGrpSpPr>
        <p:grpSpPr>
          <a:xfrm>
            <a:off x="1966779" y="4297833"/>
            <a:ext cx="4266395" cy="584775"/>
            <a:chOff x="2300140" y="1984043"/>
            <a:chExt cx="4266395" cy="584775"/>
          </a:xfrm>
        </p:grpSpPr>
        <p:sp>
          <p:nvSpPr>
            <p:cNvPr id="43" name="椭圆 42">
              <a:extLst>
                <a:ext uri="{FF2B5EF4-FFF2-40B4-BE49-F238E27FC236}">
                  <a16:creationId xmlns:a16="http://schemas.microsoft.com/office/drawing/2014/main" id="{E46A3CF1-8F2D-49B1-B44F-0299E4DCD12C}"/>
                </a:ext>
              </a:extLst>
            </p:cNvPr>
            <p:cNvSpPr/>
            <p:nvPr/>
          </p:nvSpPr>
          <p:spPr>
            <a:xfrm>
              <a:off x="2300140" y="2032361"/>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1</a:t>
              </a:r>
            </a:p>
          </p:txBody>
        </p:sp>
        <p:sp>
          <p:nvSpPr>
            <p:cNvPr id="44" name="文本框 43">
              <a:extLst>
                <a:ext uri="{FF2B5EF4-FFF2-40B4-BE49-F238E27FC236}">
                  <a16:creationId xmlns:a16="http://schemas.microsoft.com/office/drawing/2014/main" id="{013E8974-AF4A-4709-8B6E-031AA62BABA8}"/>
                </a:ext>
              </a:extLst>
            </p:cNvPr>
            <p:cNvSpPr txBox="1"/>
            <p:nvPr/>
          </p:nvSpPr>
          <p:spPr>
            <a:xfrm>
              <a:off x="2922307" y="1984043"/>
              <a:ext cx="3644228" cy="584775"/>
            </a:xfrm>
            <a:prstGeom prst="rect">
              <a:avLst/>
            </a:prstGeom>
            <a:noFill/>
          </p:spPr>
          <p:txBody>
            <a:bodyPr wrap="square" rtlCol="0">
              <a:spAutoFit/>
            </a:bodyPr>
            <a:lstStyle/>
            <a:p>
              <a:r>
                <a:rPr lang="zh-CN" altLang="en-US" sz="1600" dirty="0">
                  <a:solidFill>
                    <a:srgbClr val="FF0000"/>
                  </a:solidFill>
                  <a:latin typeface="楷体" panose="02010609060101010101" pitchFamily="49" charset="-122"/>
                  <a:ea typeface="楷体" panose="02010609060101010101" pitchFamily="49" charset="-122"/>
                </a:rPr>
                <a:t>无法通过投递延迟的显著波动来检测恶意延时攻击</a:t>
              </a:r>
              <a:r>
                <a:rPr lang="zh-CN" altLang="en-US" sz="1600" dirty="0">
                  <a:latin typeface="楷体" panose="02010609060101010101" pitchFamily="49" charset="-122"/>
                  <a:ea typeface="楷体" panose="02010609060101010101" pitchFamily="49" charset="-122"/>
                </a:rPr>
                <a:t>；</a:t>
              </a:r>
            </a:p>
          </p:txBody>
        </p:sp>
      </p:grpSp>
      <p:grpSp>
        <p:nvGrpSpPr>
          <p:cNvPr id="45" name="组合 44">
            <a:extLst>
              <a:ext uri="{FF2B5EF4-FFF2-40B4-BE49-F238E27FC236}">
                <a16:creationId xmlns:a16="http://schemas.microsoft.com/office/drawing/2014/main" id="{332BC674-DABA-431A-8831-ECD083540E42}"/>
              </a:ext>
            </a:extLst>
          </p:cNvPr>
          <p:cNvGrpSpPr/>
          <p:nvPr/>
        </p:nvGrpSpPr>
        <p:grpSpPr>
          <a:xfrm>
            <a:off x="7269980" y="4300407"/>
            <a:ext cx="4409213" cy="584775"/>
            <a:chOff x="7687035" y="2649135"/>
            <a:chExt cx="4409213" cy="584775"/>
          </a:xfrm>
        </p:grpSpPr>
        <p:sp>
          <p:nvSpPr>
            <p:cNvPr id="46" name="矩形 45">
              <a:extLst>
                <a:ext uri="{FF2B5EF4-FFF2-40B4-BE49-F238E27FC236}">
                  <a16:creationId xmlns:a16="http://schemas.microsoft.com/office/drawing/2014/main" id="{AC52BCDA-ACB0-480F-9FAA-A132D522BD36}"/>
                </a:ext>
              </a:extLst>
            </p:cNvPr>
            <p:cNvSpPr/>
            <p:nvPr/>
          </p:nvSpPr>
          <p:spPr>
            <a:xfrm>
              <a:off x="7687035" y="2697832"/>
              <a:ext cx="488142" cy="488140"/>
            </a:xfrm>
            <a:prstGeom prst="rect">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0" dirty="0">
                  <a:solidFill>
                    <a:srgbClr val="FFFFFF"/>
                  </a:solidFill>
                  <a:latin typeface="Arial"/>
                  <a:ea typeface="微软雅黑"/>
                </a:rPr>
                <a:t>1</a:t>
              </a:r>
              <a:endParaRPr lang="zh-CN" altLang="en-US" sz="2400" kern="0" dirty="0">
                <a:solidFill>
                  <a:srgbClr val="FFFFFF"/>
                </a:solidFill>
                <a:latin typeface="Arial"/>
                <a:ea typeface="微软雅黑"/>
              </a:endParaRPr>
            </a:p>
          </p:txBody>
        </p:sp>
        <p:sp>
          <p:nvSpPr>
            <p:cNvPr id="47" name="文本框 46">
              <a:extLst>
                <a:ext uri="{FF2B5EF4-FFF2-40B4-BE49-F238E27FC236}">
                  <a16:creationId xmlns:a16="http://schemas.microsoft.com/office/drawing/2014/main" id="{D43FE068-8E62-4957-B654-840A686B7768}"/>
                </a:ext>
              </a:extLst>
            </p:cNvPr>
            <p:cNvSpPr txBox="1"/>
            <p:nvPr/>
          </p:nvSpPr>
          <p:spPr>
            <a:xfrm>
              <a:off x="8452020" y="2649135"/>
              <a:ext cx="3644228" cy="584775"/>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对节点的</a:t>
              </a:r>
              <a:r>
                <a:rPr lang="zh-CN" altLang="en-US" sz="1600" dirty="0">
                  <a:solidFill>
                    <a:srgbClr val="FF0000"/>
                  </a:solidFill>
                  <a:latin typeface="楷体" panose="02010609060101010101" pitchFamily="49" charset="-122"/>
                  <a:ea typeface="楷体" panose="02010609060101010101" pitchFamily="49" charset="-122"/>
                </a:rPr>
                <a:t>转发延迟</a:t>
              </a:r>
              <a:r>
                <a:rPr lang="zh-CN" altLang="en-US" sz="1600" dirty="0">
                  <a:latin typeface="楷体" panose="02010609060101010101" pitchFamily="49" charset="-122"/>
                  <a:ea typeface="楷体" panose="02010609060101010101" pitchFamily="49" charset="-122"/>
                </a:rPr>
                <a:t>而不是消息的投递延迟进行评估；</a:t>
              </a:r>
            </a:p>
          </p:txBody>
        </p:sp>
      </p:grpSp>
      <p:sp>
        <p:nvSpPr>
          <p:cNvPr id="48" name="箭头: 下 47">
            <a:extLst>
              <a:ext uri="{FF2B5EF4-FFF2-40B4-BE49-F238E27FC236}">
                <a16:creationId xmlns:a16="http://schemas.microsoft.com/office/drawing/2014/main" id="{AEDF7639-6975-4C0E-8238-064674F18861}"/>
              </a:ext>
            </a:extLst>
          </p:cNvPr>
          <p:cNvSpPr/>
          <p:nvPr/>
        </p:nvSpPr>
        <p:spPr>
          <a:xfrm rot="16200000" flipH="1">
            <a:off x="6533402" y="4401362"/>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56350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5" name="矩形 24">
            <a:extLst>
              <a:ext uri="{FF2B5EF4-FFF2-40B4-BE49-F238E27FC236}">
                <a16:creationId xmlns:a16="http://schemas.microsoft.com/office/drawing/2014/main" id="{79C14730-F2C0-479D-94AE-D3C5C9E7A212}"/>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6" name="文本框 25">
            <a:extLst>
              <a:ext uri="{FF2B5EF4-FFF2-40B4-BE49-F238E27FC236}">
                <a16:creationId xmlns:a16="http://schemas.microsoft.com/office/drawing/2014/main" id="{D814CF51-B648-4DFA-AE11-8ED6EA8CC343}"/>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7" name="图片 26">
            <a:extLst>
              <a:ext uri="{FF2B5EF4-FFF2-40B4-BE49-F238E27FC236}">
                <a16:creationId xmlns:a16="http://schemas.microsoft.com/office/drawing/2014/main" id="{5EC54F45-32A8-490E-8854-61A0AFE6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4" name="图片 3">
            <a:extLst>
              <a:ext uri="{FF2B5EF4-FFF2-40B4-BE49-F238E27FC236}">
                <a16:creationId xmlns:a16="http://schemas.microsoft.com/office/drawing/2014/main" id="{5231682E-954A-4E57-94E3-D971851A5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9369" y="2919313"/>
            <a:ext cx="2873390" cy="3281226"/>
          </a:xfrm>
          <a:prstGeom prst="rect">
            <a:avLst/>
          </a:prstGeom>
        </p:spPr>
      </p:pic>
      <p:pic>
        <p:nvPicPr>
          <p:cNvPr id="7" name="图片 6">
            <a:extLst>
              <a:ext uri="{FF2B5EF4-FFF2-40B4-BE49-F238E27FC236}">
                <a16:creationId xmlns:a16="http://schemas.microsoft.com/office/drawing/2014/main" id="{43305E9C-FA21-401F-A874-BE95FCB8E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5259" y="2284467"/>
            <a:ext cx="4741941" cy="4320842"/>
          </a:xfrm>
          <a:prstGeom prst="rect">
            <a:avLst/>
          </a:prstGeom>
        </p:spPr>
      </p:pic>
      <p:sp>
        <p:nvSpPr>
          <p:cNvPr id="17" name="文本框 16">
            <a:extLst>
              <a:ext uri="{FF2B5EF4-FFF2-40B4-BE49-F238E27FC236}">
                <a16:creationId xmlns:a16="http://schemas.microsoft.com/office/drawing/2014/main" id="{BAA49FC1-23D0-4947-9AB6-54A2F705F5F2}"/>
              </a:ext>
            </a:extLst>
          </p:cNvPr>
          <p:cNvSpPr txBox="1"/>
          <p:nvPr/>
        </p:nvSpPr>
        <p:spPr>
          <a:xfrm>
            <a:off x="5728773" y="5872188"/>
            <a:ext cx="1111686" cy="338554"/>
          </a:xfrm>
          <a:prstGeom prst="rect">
            <a:avLst/>
          </a:prstGeom>
          <a:noFill/>
          <a:ln>
            <a:solidFill>
              <a:schemeClr val="bg1"/>
            </a:solidFill>
          </a:ln>
        </p:spPr>
        <p:txBody>
          <a:bodyPr wrap="square" rtlCol="0">
            <a:spAutoFit/>
          </a:bodyPr>
          <a:lstStyle/>
          <a:p>
            <a:pPr algn="r"/>
            <a:r>
              <a:rPr lang="zh-CN" altLang="en-US" sz="2400" baseline="30000" dirty="0">
                <a:solidFill>
                  <a:srgbClr val="231F20"/>
                </a:solidFill>
                <a:latin typeface="Times New Roman" panose="02020603050405020304" pitchFamily="18" charset="0"/>
                <a:ea typeface="楷体" panose="02010609060101010101" pitchFamily="49" charset="-122"/>
              </a:rPr>
              <a:t>物理层</a:t>
            </a:r>
            <a:endParaRPr lang="zh-CN" altLang="en-US" sz="2400" baseline="30000" dirty="0">
              <a:solidFill>
                <a:schemeClr val="accent5">
                  <a:lumMod val="75000"/>
                </a:schemeClr>
              </a:solidFill>
              <a:latin typeface="Times New Roman" panose="02020603050405020304" pitchFamily="18" charset="0"/>
              <a:ea typeface="楷体" panose="02010609060101010101" pitchFamily="49" charset="-122"/>
            </a:endParaRPr>
          </a:p>
        </p:txBody>
      </p:sp>
      <p:sp>
        <p:nvSpPr>
          <p:cNvPr id="9" name="左大括号 8">
            <a:extLst>
              <a:ext uri="{FF2B5EF4-FFF2-40B4-BE49-F238E27FC236}">
                <a16:creationId xmlns:a16="http://schemas.microsoft.com/office/drawing/2014/main" id="{EE79C878-1039-4847-892B-8059B597E8A3}"/>
              </a:ext>
            </a:extLst>
          </p:cNvPr>
          <p:cNvSpPr/>
          <p:nvPr/>
        </p:nvSpPr>
        <p:spPr>
          <a:xfrm>
            <a:off x="6942859" y="5699225"/>
            <a:ext cx="177800" cy="511517"/>
          </a:xfrm>
          <a:prstGeom prst="leftBrace">
            <a:avLst>
              <a:gd name="adj1" fmla="val 39909"/>
              <a:gd name="adj2" fmla="val 4674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20" name="左大括号 19">
            <a:extLst>
              <a:ext uri="{FF2B5EF4-FFF2-40B4-BE49-F238E27FC236}">
                <a16:creationId xmlns:a16="http://schemas.microsoft.com/office/drawing/2014/main" id="{9017D498-3197-4FF7-8057-81A4AE54F256}"/>
              </a:ext>
            </a:extLst>
          </p:cNvPr>
          <p:cNvSpPr/>
          <p:nvPr/>
        </p:nvSpPr>
        <p:spPr>
          <a:xfrm>
            <a:off x="6942859" y="4873336"/>
            <a:ext cx="202400" cy="727364"/>
          </a:xfrm>
          <a:prstGeom prst="leftBrace">
            <a:avLst>
              <a:gd name="adj1" fmla="val 39909"/>
              <a:gd name="adj2" fmla="val 4674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225AEAE4-0AC1-4728-AC18-F4FEE7555844}"/>
              </a:ext>
            </a:extLst>
          </p:cNvPr>
          <p:cNvSpPr txBox="1"/>
          <p:nvPr/>
        </p:nvSpPr>
        <p:spPr>
          <a:xfrm>
            <a:off x="5460504" y="5098159"/>
            <a:ext cx="1381155" cy="338554"/>
          </a:xfrm>
          <a:prstGeom prst="rect">
            <a:avLst/>
          </a:prstGeom>
          <a:noFill/>
          <a:ln>
            <a:solidFill>
              <a:schemeClr val="bg1"/>
            </a:solidFill>
          </a:ln>
        </p:spPr>
        <p:txBody>
          <a:bodyPr wrap="square" rtlCol="0">
            <a:spAutoFit/>
          </a:bodyPr>
          <a:lstStyle/>
          <a:p>
            <a:pPr algn="r"/>
            <a:r>
              <a:rPr lang="zh-CN" altLang="en-US" sz="2400" baseline="30000" dirty="0">
                <a:solidFill>
                  <a:srgbClr val="231F20"/>
                </a:solidFill>
                <a:latin typeface="Times New Roman" panose="02020603050405020304" pitchFamily="18" charset="0"/>
                <a:ea typeface="楷体" panose="02010609060101010101" pitchFamily="49" charset="-122"/>
              </a:rPr>
              <a:t>数据链路层</a:t>
            </a:r>
            <a:endParaRPr lang="zh-CN" altLang="en-US" sz="2400" baseline="30000" dirty="0">
              <a:solidFill>
                <a:schemeClr val="accent5">
                  <a:lumMod val="75000"/>
                </a:schemeClr>
              </a:solidFill>
              <a:latin typeface="Times New Roman" panose="02020603050405020304" pitchFamily="18" charset="0"/>
              <a:ea typeface="楷体" panose="02010609060101010101" pitchFamily="49" charset="-122"/>
            </a:endParaRPr>
          </a:p>
        </p:txBody>
      </p:sp>
      <p:sp>
        <p:nvSpPr>
          <p:cNvPr id="22" name="左大括号 21">
            <a:extLst>
              <a:ext uri="{FF2B5EF4-FFF2-40B4-BE49-F238E27FC236}">
                <a16:creationId xmlns:a16="http://schemas.microsoft.com/office/drawing/2014/main" id="{A7A6D403-1D1A-4AA0-84C3-DA15CF329C74}"/>
              </a:ext>
            </a:extLst>
          </p:cNvPr>
          <p:cNvSpPr/>
          <p:nvPr/>
        </p:nvSpPr>
        <p:spPr>
          <a:xfrm>
            <a:off x="6942859" y="3817973"/>
            <a:ext cx="161888" cy="945971"/>
          </a:xfrm>
          <a:prstGeom prst="leftBrace">
            <a:avLst>
              <a:gd name="adj1" fmla="val 39909"/>
              <a:gd name="adj2" fmla="val 4674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31" name="左大括号 30">
            <a:extLst>
              <a:ext uri="{FF2B5EF4-FFF2-40B4-BE49-F238E27FC236}">
                <a16:creationId xmlns:a16="http://schemas.microsoft.com/office/drawing/2014/main" id="{79D95DB2-1FFC-4FD6-AF7D-8F25562F906B}"/>
              </a:ext>
            </a:extLst>
          </p:cNvPr>
          <p:cNvSpPr/>
          <p:nvPr/>
        </p:nvSpPr>
        <p:spPr>
          <a:xfrm>
            <a:off x="6947077" y="2752077"/>
            <a:ext cx="177800" cy="945971"/>
          </a:xfrm>
          <a:prstGeom prst="leftBrace">
            <a:avLst>
              <a:gd name="adj1" fmla="val 39909"/>
              <a:gd name="adj2" fmla="val 4674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406E4721-000D-4F8D-8722-A299B22385C6}"/>
              </a:ext>
            </a:extLst>
          </p:cNvPr>
          <p:cNvSpPr txBox="1"/>
          <p:nvPr/>
        </p:nvSpPr>
        <p:spPr>
          <a:xfrm>
            <a:off x="5728773" y="4193504"/>
            <a:ext cx="1111686" cy="338554"/>
          </a:xfrm>
          <a:prstGeom prst="rect">
            <a:avLst/>
          </a:prstGeom>
          <a:noFill/>
          <a:ln>
            <a:solidFill>
              <a:schemeClr val="bg1"/>
            </a:solidFill>
          </a:ln>
        </p:spPr>
        <p:txBody>
          <a:bodyPr wrap="square" rtlCol="0">
            <a:spAutoFit/>
          </a:bodyPr>
          <a:lstStyle/>
          <a:p>
            <a:pPr algn="r"/>
            <a:r>
              <a:rPr lang="zh-CN" altLang="en-US" sz="2400" baseline="30000" dirty="0">
                <a:solidFill>
                  <a:srgbClr val="231F20"/>
                </a:solidFill>
                <a:latin typeface="Times New Roman" panose="02020603050405020304" pitchFamily="18" charset="0"/>
                <a:ea typeface="楷体" panose="02010609060101010101" pitchFamily="49" charset="-122"/>
              </a:rPr>
              <a:t>网络层</a:t>
            </a:r>
            <a:endParaRPr lang="zh-CN" altLang="en-US" sz="2400" baseline="30000" dirty="0">
              <a:solidFill>
                <a:schemeClr val="accent5">
                  <a:lumMod val="75000"/>
                </a:schemeClr>
              </a:solidFill>
              <a:latin typeface="Times New Roman" panose="02020603050405020304" pitchFamily="18" charset="0"/>
              <a:ea typeface="楷体" panose="02010609060101010101" pitchFamily="49" charset="-122"/>
            </a:endParaRPr>
          </a:p>
        </p:txBody>
      </p:sp>
      <p:sp>
        <p:nvSpPr>
          <p:cNvPr id="34" name="文本框 33">
            <a:extLst>
              <a:ext uri="{FF2B5EF4-FFF2-40B4-BE49-F238E27FC236}">
                <a16:creationId xmlns:a16="http://schemas.microsoft.com/office/drawing/2014/main" id="{6D877220-C35E-49E6-85F4-2C2B923EB4DB}"/>
              </a:ext>
            </a:extLst>
          </p:cNvPr>
          <p:cNvSpPr txBox="1"/>
          <p:nvPr/>
        </p:nvSpPr>
        <p:spPr>
          <a:xfrm>
            <a:off x="5724928" y="3127625"/>
            <a:ext cx="1111686" cy="338554"/>
          </a:xfrm>
          <a:prstGeom prst="rect">
            <a:avLst/>
          </a:prstGeom>
          <a:noFill/>
          <a:ln>
            <a:solidFill>
              <a:schemeClr val="bg1"/>
            </a:solidFill>
          </a:ln>
        </p:spPr>
        <p:txBody>
          <a:bodyPr wrap="square" rtlCol="0">
            <a:spAutoFit/>
          </a:bodyPr>
          <a:lstStyle/>
          <a:p>
            <a:pPr algn="r"/>
            <a:r>
              <a:rPr lang="zh-CN" altLang="en-US" sz="2400" baseline="30000" dirty="0">
                <a:solidFill>
                  <a:srgbClr val="231F20"/>
                </a:solidFill>
                <a:latin typeface="Times New Roman" panose="02020603050405020304" pitchFamily="18" charset="0"/>
                <a:ea typeface="楷体" panose="02010609060101010101" pitchFamily="49" charset="-122"/>
              </a:rPr>
              <a:t>应用层</a:t>
            </a:r>
            <a:endParaRPr lang="zh-CN" altLang="en-US" sz="2400" baseline="30000" dirty="0">
              <a:solidFill>
                <a:schemeClr val="accent5">
                  <a:lumMod val="75000"/>
                </a:schemeClr>
              </a:solidFill>
              <a:latin typeface="Times New Roman" panose="02020603050405020304" pitchFamily="18" charset="0"/>
              <a:ea typeface="楷体" panose="02010609060101010101" pitchFamily="49" charset="-122"/>
            </a:endParaRPr>
          </a:p>
        </p:txBody>
      </p:sp>
      <p:sp>
        <p:nvSpPr>
          <p:cNvPr id="35" name="矩形 34">
            <a:extLst>
              <a:ext uri="{FF2B5EF4-FFF2-40B4-BE49-F238E27FC236}">
                <a16:creationId xmlns:a16="http://schemas.microsoft.com/office/drawing/2014/main" id="{6EE5B938-4DA2-4E08-BCFF-BCEEA18E418C}"/>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36" name="矩形 35">
            <a:extLst>
              <a:ext uri="{FF2B5EF4-FFF2-40B4-BE49-F238E27FC236}">
                <a16:creationId xmlns:a16="http://schemas.microsoft.com/office/drawing/2014/main" id="{15D02FD7-47DF-46EB-8CCA-4FDAD5DFF98C}"/>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37" name="矩形 36">
            <a:extLst>
              <a:ext uri="{FF2B5EF4-FFF2-40B4-BE49-F238E27FC236}">
                <a16:creationId xmlns:a16="http://schemas.microsoft.com/office/drawing/2014/main" id="{5A10D773-1708-44BC-8C9C-2F74A7AF7927}"/>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38" name="矩形 37">
            <a:extLst>
              <a:ext uri="{FF2B5EF4-FFF2-40B4-BE49-F238E27FC236}">
                <a16:creationId xmlns:a16="http://schemas.microsoft.com/office/drawing/2014/main" id="{3296390D-5C1A-4BD6-AADB-4263AC43F89F}"/>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pic>
        <p:nvPicPr>
          <p:cNvPr id="2" name="图片 1">
            <a:extLst>
              <a:ext uri="{FF2B5EF4-FFF2-40B4-BE49-F238E27FC236}">
                <a16:creationId xmlns:a16="http://schemas.microsoft.com/office/drawing/2014/main" id="{7C3FA33F-D8AA-4CE0-902A-AE275DED4543}"/>
              </a:ext>
            </a:extLst>
          </p:cNvPr>
          <p:cNvPicPr>
            <a:picLocks noChangeAspect="1"/>
          </p:cNvPicPr>
          <p:nvPr/>
        </p:nvPicPr>
        <p:blipFill>
          <a:blip r:embed="rId6"/>
          <a:stretch>
            <a:fillRect/>
          </a:stretch>
        </p:blipFill>
        <p:spPr>
          <a:xfrm>
            <a:off x="10234647" y="2654142"/>
            <a:ext cx="1330435" cy="280229"/>
          </a:xfrm>
          <a:prstGeom prst="rect">
            <a:avLst/>
          </a:prstGeom>
        </p:spPr>
      </p:pic>
      <p:sp>
        <p:nvSpPr>
          <p:cNvPr id="29" name="文本框 28">
            <a:extLst>
              <a:ext uri="{FF2B5EF4-FFF2-40B4-BE49-F238E27FC236}">
                <a16:creationId xmlns:a16="http://schemas.microsoft.com/office/drawing/2014/main" id="{2769E341-6EBF-4D83-A3F2-CA785E874C6C}"/>
              </a:ext>
            </a:extLst>
          </p:cNvPr>
          <p:cNvSpPr txBox="1"/>
          <p:nvPr/>
        </p:nvSpPr>
        <p:spPr>
          <a:xfrm>
            <a:off x="2215298" y="941839"/>
            <a:ext cx="5416868" cy="461665"/>
          </a:xfrm>
          <a:prstGeom prst="rect">
            <a:avLst/>
          </a:prstGeom>
          <a:noFill/>
          <a:ln>
            <a:solidFill>
              <a:schemeClr val="bg1"/>
            </a:solidFill>
          </a:ln>
        </p:spPr>
        <p:txBody>
          <a:bodyPr wrap="none" rtlCol="0">
            <a:spAutoFit/>
          </a:bodyPr>
          <a:lstStyle/>
          <a:p>
            <a:r>
              <a:rPr lang="zh-CN" altLang="en-US" sz="2400" dirty="0">
                <a:solidFill>
                  <a:srgbClr val="FF0000"/>
                </a:solidFill>
                <a:effectLst/>
                <a:latin typeface="Times New Roman" panose="02020603050405020304" pitchFamily="18" charset="0"/>
                <a:cs typeface="Times New Roman" panose="02020603050405020304" pitchFamily="18" charset="0"/>
              </a:rPr>
              <a:t>抗延时攻击</a:t>
            </a:r>
            <a:r>
              <a:rPr lang="zh-CN" altLang="en-US" sz="2400" dirty="0">
                <a:effectLst/>
                <a:latin typeface="Times New Roman" panose="02020603050405020304" pitchFamily="18" charset="0"/>
                <a:cs typeface="Times New Roman" panose="02020603050405020304" pitchFamily="18" charset="0"/>
              </a:rPr>
              <a:t>的无人机网络安全路由协议</a:t>
            </a:r>
          </a:p>
        </p:txBody>
      </p:sp>
      <p:grpSp>
        <p:nvGrpSpPr>
          <p:cNvPr id="51" name="组合 50">
            <a:extLst>
              <a:ext uri="{FF2B5EF4-FFF2-40B4-BE49-F238E27FC236}">
                <a16:creationId xmlns:a16="http://schemas.microsoft.com/office/drawing/2014/main" id="{F5E61A54-97CA-4971-8A1A-7A6ED73FC0AB}"/>
              </a:ext>
            </a:extLst>
          </p:cNvPr>
          <p:cNvGrpSpPr/>
          <p:nvPr/>
        </p:nvGrpSpPr>
        <p:grpSpPr>
          <a:xfrm>
            <a:off x="2215298" y="1640487"/>
            <a:ext cx="4266395" cy="615553"/>
            <a:chOff x="2300140" y="2950406"/>
            <a:chExt cx="4266395" cy="615553"/>
          </a:xfrm>
        </p:grpSpPr>
        <p:sp>
          <p:nvSpPr>
            <p:cNvPr id="52" name="椭圆 51">
              <a:extLst>
                <a:ext uri="{FF2B5EF4-FFF2-40B4-BE49-F238E27FC236}">
                  <a16:creationId xmlns:a16="http://schemas.microsoft.com/office/drawing/2014/main" id="{5FBA7F09-FD3E-4EC0-A171-3CADC4A1D9D8}"/>
                </a:ext>
              </a:extLst>
            </p:cNvPr>
            <p:cNvSpPr/>
            <p:nvPr/>
          </p:nvSpPr>
          <p:spPr>
            <a:xfrm>
              <a:off x="2300140" y="3008144"/>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2</a:t>
              </a:r>
            </a:p>
          </p:txBody>
        </p:sp>
        <p:sp>
          <p:nvSpPr>
            <p:cNvPr id="53" name="文本框 52">
              <a:extLst>
                <a:ext uri="{FF2B5EF4-FFF2-40B4-BE49-F238E27FC236}">
                  <a16:creationId xmlns:a16="http://schemas.microsoft.com/office/drawing/2014/main" id="{037D6E62-91A9-4E5C-98AB-109754C7AB6B}"/>
                </a:ext>
              </a:extLst>
            </p:cNvPr>
            <p:cNvSpPr txBox="1"/>
            <p:nvPr/>
          </p:nvSpPr>
          <p:spPr>
            <a:xfrm>
              <a:off x="2922307" y="2950406"/>
              <a:ext cx="3644228" cy="615553"/>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恶意延迟</a:t>
              </a:r>
              <a:r>
                <a:rPr lang="zh-CN" altLang="en-US" sz="1600" dirty="0">
                  <a:solidFill>
                    <a:srgbClr val="FF0000"/>
                  </a:solidFill>
                  <a:latin typeface="楷体" panose="02010609060101010101" pitchFamily="49" charset="-122"/>
                  <a:ea typeface="楷体" panose="02010609060101010101" pitchFamily="49" charset="-122"/>
                </a:rPr>
                <a:t>被误判为正常的无人机存储携带行为</a:t>
              </a:r>
              <a:r>
                <a:rPr lang="zh-CN" altLang="en-US" dirty="0">
                  <a:latin typeface="楷体" panose="02010609060101010101" pitchFamily="49" charset="-122"/>
                  <a:ea typeface="楷体" panose="02010609060101010101" pitchFamily="49" charset="-122"/>
                </a:rPr>
                <a:t>；</a:t>
              </a:r>
            </a:p>
          </p:txBody>
        </p:sp>
      </p:grpSp>
      <p:grpSp>
        <p:nvGrpSpPr>
          <p:cNvPr id="54" name="组合 53">
            <a:extLst>
              <a:ext uri="{FF2B5EF4-FFF2-40B4-BE49-F238E27FC236}">
                <a16:creationId xmlns:a16="http://schemas.microsoft.com/office/drawing/2014/main" id="{D9D9414E-BBAA-4C7C-86C5-4FE9FB26AB32}"/>
              </a:ext>
            </a:extLst>
          </p:cNvPr>
          <p:cNvGrpSpPr/>
          <p:nvPr/>
        </p:nvGrpSpPr>
        <p:grpSpPr>
          <a:xfrm>
            <a:off x="7518500" y="1533959"/>
            <a:ext cx="4409212" cy="830997"/>
            <a:chOff x="7931106" y="2526403"/>
            <a:chExt cx="4409212" cy="830997"/>
          </a:xfrm>
        </p:grpSpPr>
        <p:sp>
          <p:nvSpPr>
            <p:cNvPr id="55" name="矩形 54">
              <a:extLst>
                <a:ext uri="{FF2B5EF4-FFF2-40B4-BE49-F238E27FC236}">
                  <a16:creationId xmlns:a16="http://schemas.microsoft.com/office/drawing/2014/main" id="{92E721B0-14C1-4D50-AA56-408700491909}"/>
                </a:ext>
              </a:extLst>
            </p:cNvPr>
            <p:cNvSpPr/>
            <p:nvPr/>
          </p:nvSpPr>
          <p:spPr>
            <a:xfrm>
              <a:off x="7931106" y="2682564"/>
              <a:ext cx="488142" cy="488140"/>
            </a:xfrm>
            <a:prstGeom prst="rect">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0" dirty="0">
                  <a:solidFill>
                    <a:srgbClr val="FFFFFF"/>
                  </a:solidFill>
                  <a:latin typeface="Arial"/>
                  <a:ea typeface="微软雅黑"/>
                </a:rPr>
                <a:t>2</a:t>
              </a:r>
              <a:endParaRPr lang="zh-CN" altLang="en-US" sz="2400" kern="0" dirty="0">
                <a:solidFill>
                  <a:srgbClr val="FFFFFF"/>
                </a:solidFill>
                <a:latin typeface="Arial"/>
                <a:ea typeface="微软雅黑"/>
              </a:endParaRPr>
            </a:p>
          </p:txBody>
        </p:sp>
        <p:sp>
          <p:nvSpPr>
            <p:cNvPr id="56" name="文本框 55">
              <a:extLst>
                <a:ext uri="{FF2B5EF4-FFF2-40B4-BE49-F238E27FC236}">
                  <a16:creationId xmlns:a16="http://schemas.microsoft.com/office/drawing/2014/main" id="{39B2E93F-AF1B-4DD9-BB20-B415F2F82890}"/>
                </a:ext>
              </a:extLst>
            </p:cNvPr>
            <p:cNvSpPr txBox="1"/>
            <p:nvPr/>
          </p:nvSpPr>
          <p:spPr>
            <a:xfrm>
              <a:off x="8696090" y="2526403"/>
              <a:ext cx="3644228" cy="830997"/>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从</a:t>
              </a:r>
              <a:r>
                <a:rPr lang="zh-CN" altLang="en-US" sz="1600" dirty="0">
                  <a:solidFill>
                    <a:srgbClr val="FF0000"/>
                  </a:solidFill>
                  <a:latin typeface="楷体" panose="02010609060101010101" pitchFamily="49" charset="-122"/>
                  <a:ea typeface="楷体" panose="02010609060101010101" pitchFamily="49" charset="-122"/>
                </a:rPr>
                <a:t>跨层</a:t>
              </a:r>
              <a:r>
                <a:rPr lang="zh-CN" altLang="en-US" sz="1600" dirty="0">
                  <a:latin typeface="楷体" panose="02010609060101010101" pitchFamily="49" charset="-122"/>
                  <a:ea typeface="楷体" panose="02010609060101010101" pitchFamily="49" charset="-122"/>
                </a:rPr>
                <a:t>的角度对无人机网络协议栈的每一层，即物理层、数据链路层、网络层和应用层，的延迟相关特征进行选择；</a:t>
              </a:r>
            </a:p>
          </p:txBody>
        </p:sp>
      </p:grpSp>
      <p:sp>
        <p:nvSpPr>
          <p:cNvPr id="57" name="箭头: 下 56">
            <a:extLst>
              <a:ext uri="{FF2B5EF4-FFF2-40B4-BE49-F238E27FC236}">
                <a16:creationId xmlns:a16="http://schemas.microsoft.com/office/drawing/2014/main" id="{D1103EDE-4BA2-4375-AA81-36F6C85A8CC7}"/>
              </a:ext>
            </a:extLst>
          </p:cNvPr>
          <p:cNvSpPr/>
          <p:nvPr/>
        </p:nvSpPr>
        <p:spPr>
          <a:xfrm rot="16200000" flipH="1">
            <a:off x="6781922" y="1681421"/>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601920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5335"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5" name="矩形 24">
            <a:extLst>
              <a:ext uri="{FF2B5EF4-FFF2-40B4-BE49-F238E27FC236}">
                <a16:creationId xmlns:a16="http://schemas.microsoft.com/office/drawing/2014/main" id="{79C14730-F2C0-479D-94AE-D3C5C9E7A212}"/>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6" name="文本框 25">
            <a:extLst>
              <a:ext uri="{FF2B5EF4-FFF2-40B4-BE49-F238E27FC236}">
                <a16:creationId xmlns:a16="http://schemas.microsoft.com/office/drawing/2014/main" id="{D814CF51-B648-4DFA-AE11-8ED6EA8CC343}"/>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7" name="图片 26">
            <a:extLst>
              <a:ext uri="{FF2B5EF4-FFF2-40B4-BE49-F238E27FC236}">
                <a16:creationId xmlns:a16="http://schemas.microsoft.com/office/drawing/2014/main" id="{5EC54F45-32A8-490E-8854-61A0AFE6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35" name="图片 34">
            <a:extLst>
              <a:ext uri="{FF2B5EF4-FFF2-40B4-BE49-F238E27FC236}">
                <a16:creationId xmlns:a16="http://schemas.microsoft.com/office/drawing/2014/main" id="{9D058651-602A-4B3B-9076-A0DAC9E99A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8939" y="2163696"/>
            <a:ext cx="9313683" cy="2650902"/>
          </a:xfrm>
          <a:prstGeom prst="rect">
            <a:avLst/>
          </a:prstGeom>
        </p:spPr>
      </p:pic>
      <p:sp>
        <p:nvSpPr>
          <p:cNvPr id="16" name="矩形 15">
            <a:extLst>
              <a:ext uri="{FF2B5EF4-FFF2-40B4-BE49-F238E27FC236}">
                <a16:creationId xmlns:a16="http://schemas.microsoft.com/office/drawing/2014/main" id="{38F84025-2FDA-4354-95A4-2D07B14BD8C0}"/>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17" name="矩形 16">
            <a:extLst>
              <a:ext uri="{FF2B5EF4-FFF2-40B4-BE49-F238E27FC236}">
                <a16:creationId xmlns:a16="http://schemas.microsoft.com/office/drawing/2014/main" id="{108B362D-B5D9-4EC8-966E-34DB6923421A}"/>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18" name="矩形 17">
            <a:extLst>
              <a:ext uri="{FF2B5EF4-FFF2-40B4-BE49-F238E27FC236}">
                <a16:creationId xmlns:a16="http://schemas.microsoft.com/office/drawing/2014/main" id="{CAA53104-752A-465E-965A-CDDF9C50F5D2}"/>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19" name="矩形 18">
            <a:extLst>
              <a:ext uri="{FF2B5EF4-FFF2-40B4-BE49-F238E27FC236}">
                <a16:creationId xmlns:a16="http://schemas.microsoft.com/office/drawing/2014/main" id="{45E0F522-4FF4-42F5-8F0D-72A95293F011}"/>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31" name="文本框 30">
            <a:extLst>
              <a:ext uri="{FF2B5EF4-FFF2-40B4-BE49-F238E27FC236}">
                <a16:creationId xmlns:a16="http://schemas.microsoft.com/office/drawing/2014/main" id="{C195027F-D9F5-40D5-A86F-745AF2043375}"/>
              </a:ext>
            </a:extLst>
          </p:cNvPr>
          <p:cNvSpPr txBox="1"/>
          <p:nvPr/>
        </p:nvSpPr>
        <p:spPr>
          <a:xfrm>
            <a:off x="2215298" y="941839"/>
            <a:ext cx="5416868" cy="461665"/>
          </a:xfrm>
          <a:prstGeom prst="rect">
            <a:avLst/>
          </a:prstGeom>
          <a:noFill/>
          <a:ln>
            <a:solidFill>
              <a:schemeClr val="bg1"/>
            </a:solidFill>
          </a:ln>
        </p:spPr>
        <p:txBody>
          <a:bodyPr wrap="none" rtlCol="0">
            <a:spAutoFit/>
          </a:bodyPr>
          <a:lstStyle/>
          <a:p>
            <a:r>
              <a:rPr lang="zh-CN" altLang="en-US" sz="2400" dirty="0">
                <a:solidFill>
                  <a:srgbClr val="FF0000"/>
                </a:solidFill>
                <a:effectLst/>
                <a:latin typeface="Times New Roman" panose="02020603050405020304" pitchFamily="18" charset="0"/>
                <a:cs typeface="Times New Roman" panose="02020603050405020304" pitchFamily="18" charset="0"/>
              </a:rPr>
              <a:t>抗延时攻击</a:t>
            </a:r>
            <a:r>
              <a:rPr lang="zh-CN" altLang="en-US" sz="2400" dirty="0">
                <a:effectLst/>
                <a:latin typeface="Times New Roman" panose="02020603050405020304" pitchFamily="18" charset="0"/>
                <a:cs typeface="Times New Roman" panose="02020603050405020304" pitchFamily="18" charset="0"/>
              </a:rPr>
              <a:t>的无人机网络安全路由协议</a:t>
            </a:r>
          </a:p>
        </p:txBody>
      </p:sp>
      <p:grpSp>
        <p:nvGrpSpPr>
          <p:cNvPr id="32" name="组合 31">
            <a:extLst>
              <a:ext uri="{FF2B5EF4-FFF2-40B4-BE49-F238E27FC236}">
                <a16:creationId xmlns:a16="http://schemas.microsoft.com/office/drawing/2014/main" id="{585FE575-5629-40B3-8084-0B8254504AB4}"/>
              </a:ext>
            </a:extLst>
          </p:cNvPr>
          <p:cNvGrpSpPr/>
          <p:nvPr/>
        </p:nvGrpSpPr>
        <p:grpSpPr>
          <a:xfrm>
            <a:off x="2215298" y="1636919"/>
            <a:ext cx="4266395" cy="488140"/>
            <a:chOff x="2300140" y="3983927"/>
            <a:chExt cx="4266395" cy="488140"/>
          </a:xfrm>
        </p:grpSpPr>
        <p:sp>
          <p:nvSpPr>
            <p:cNvPr id="33" name="椭圆 32">
              <a:extLst>
                <a:ext uri="{FF2B5EF4-FFF2-40B4-BE49-F238E27FC236}">
                  <a16:creationId xmlns:a16="http://schemas.microsoft.com/office/drawing/2014/main" id="{63CA4373-A013-4A5E-B303-A1142F1AD390}"/>
                </a:ext>
              </a:extLst>
            </p:cNvPr>
            <p:cNvSpPr/>
            <p:nvPr/>
          </p:nvSpPr>
          <p:spPr>
            <a:xfrm>
              <a:off x="2300140" y="3983927"/>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3</a:t>
              </a:r>
            </a:p>
          </p:txBody>
        </p:sp>
        <p:sp>
          <p:nvSpPr>
            <p:cNvPr id="34" name="文本框 33">
              <a:extLst>
                <a:ext uri="{FF2B5EF4-FFF2-40B4-BE49-F238E27FC236}">
                  <a16:creationId xmlns:a16="http://schemas.microsoft.com/office/drawing/2014/main" id="{F4AFA167-3398-4EA0-A03D-2AAF62F8C090}"/>
                </a:ext>
              </a:extLst>
            </p:cNvPr>
            <p:cNvSpPr txBox="1"/>
            <p:nvPr/>
          </p:nvSpPr>
          <p:spPr>
            <a:xfrm>
              <a:off x="2922307" y="4029564"/>
              <a:ext cx="3644228" cy="338554"/>
            </a:xfrm>
            <a:prstGeom prst="rect">
              <a:avLst/>
            </a:prstGeom>
            <a:noFill/>
          </p:spPr>
          <p:txBody>
            <a:bodyPr wrap="square" rtlCol="0">
              <a:spAutoFit/>
            </a:bodyPr>
            <a:lstStyle/>
            <a:p>
              <a:r>
                <a:rPr lang="zh-CN" altLang="en-US" sz="1600" dirty="0">
                  <a:solidFill>
                    <a:srgbClr val="FF0000"/>
                  </a:solidFill>
                  <a:latin typeface="楷体" panose="02010609060101010101" pitchFamily="49" charset="-122"/>
                  <a:ea typeface="楷体" panose="02010609060101010101" pitchFamily="49" charset="-122"/>
                </a:rPr>
                <a:t>难以构建精确的数学或关系模型</a:t>
              </a:r>
              <a:r>
                <a:rPr lang="zh-CN" altLang="en-US" sz="1600" dirty="0">
                  <a:latin typeface="楷体" panose="02010609060101010101" pitchFamily="49" charset="-122"/>
                  <a:ea typeface="楷体" panose="02010609060101010101" pitchFamily="49" charset="-122"/>
                </a:rPr>
                <a:t>。</a:t>
              </a:r>
            </a:p>
          </p:txBody>
        </p:sp>
      </p:grpSp>
      <p:grpSp>
        <p:nvGrpSpPr>
          <p:cNvPr id="36" name="组合 35">
            <a:extLst>
              <a:ext uri="{FF2B5EF4-FFF2-40B4-BE49-F238E27FC236}">
                <a16:creationId xmlns:a16="http://schemas.microsoft.com/office/drawing/2014/main" id="{97726AD8-39F6-40FB-B959-67977158D89A}"/>
              </a:ext>
            </a:extLst>
          </p:cNvPr>
          <p:cNvGrpSpPr/>
          <p:nvPr/>
        </p:nvGrpSpPr>
        <p:grpSpPr>
          <a:xfrm>
            <a:off x="7502330" y="1588601"/>
            <a:ext cx="4425382" cy="584775"/>
            <a:chOff x="7687035" y="2672742"/>
            <a:chExt cx="4425382" cy="584775"/>
          </a:xfrm>
        </p:grpSpPr>
        <p:sp>
          <p:nvSpPr>
            <p:cNvPr id="37" name="矩形 36">
              <a:extLst>
                <a:ext uri="{FF2B5EF4-FFF2-40B4-BE49-F238E27FC236}">
                  <a16:creationId xmlns:a16="http://schemas.microsoft.com/office/drawing/2014/main" id="{67BBFD4E-2AF8-4EB6-83F6-9EC1D1574817}"/>
                </a:ext>
              </a:extLst>
            </p:cNvPr>
            <p:cNvSpPr/>
            <p:nvPr/>
          </p:nvSpPr>
          <p:spPr>
            <a:xfrm>
              <a:off x="7687035" y="2769377"/>
              <a:ext cx="488142" cy="488140"/>
            </a:xfrm>
            <a:prstGeom prst="rect">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0" dirty="0">
                  <a:solidFill>
                    <a:srgbClr val="FFFFFF"/>
                  </a:solidFill>
                  <a:latin typeface="Arial"/>
                  <a:ea typeface="微软雅黑"/>
                </a:rPr>
                <a:t>3</a:t>
              </a:r>
              <a:endParaRPr lang="zh-CN" altLang="en-US" sz="2400" kern="0" dirty="0">
                <a:solidFill>
                  <a:srgbClr val="FFFFFF"/>
                </a:solidFill>
                <a:latin typeface="Arial"/>
                <a:ea typeface="微软雅黑"/>
              </a:endParaRPr>
            </a:p>
          </p:txBody>
        </p:sp>
        <p:sp>
          <p:nvSpPr>
            <p:cNvPr id="38" name="文本框 37">
              <a:extLst>
                <a:ext uri="{FF2B5EF4-FFF2-40B4-BE49-F238E27FC236}">
                  <a16:creationId xmlns:a16="http://schemas.microsoft.com/office/drawing/2014/main" id="{833582D5-96C3-4063-9587-893B7A30C11C}"/>
                </a:ext>
              </a:extLst>
            </p:cNvPr>
            <p:cNvSpPr txBox="1"/>
            <p:nvPr/>
          </p:nvSpPr>
          <p:spPr>
            <a:xfrm>
              <a:off x="8452019" y="2672742"/>
              <a:ext cx="3660398" cy="584775"/>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利用</a:t>
              </a:r>
              <a:r>
                <a:rPr lang="zh-CN" altLang="en-US" sz="1600" dirty="0">
                  <a:solidFill>
                    <a:srgbClr val="FF0000"/>
                  </a:solidFill>
                  <a:latin typeface="楷体" panose="02010609060101010101" pitchFamily="49" charset="-122"/>
                  <a:ea typeface="楷体" panose="02010609060101010101" pitchFamily="49" charset="-122"/>
                </a:rPr>
                <a:t>监督学习</a:t>
              </a:r>
              <a:r>
                <a:rPr lang="zh-CN" altLang="en-US" sz="1600" dirty="0">
                  <a:latin typeface="楷体" panose="02010609060101010101" pitchFamily="49" charset="-122"/>
                  <a:ea typeface="楷体" panose="02010609060101010101" pitchFamily="49" charset="-122"/>
                </a:rPr>
                <a:t>建立所选特征与相应转发延迟之间的</a:t>
              </a:r>
              <a:r>
                <a:rPr lang="zh-CN" altLang="en-US" sz="1600" dirty="0">
                  <a:solidFill>
                    <a:srgbClr val="FF0000"/>
                  </a:solidFill>
                  <a:latin typeface="楷体" panose="02010609060101010101" pitchFamily="49" charset="-122"/>
                  <a:ea typeface="楷体" panose="02010609060101010101" pitchFamily="49" charset="-122"/>
                </a:rPr>
                <a:t>一致性模型</a:t>
              </a:r>
              <a:r>
                <a:rPr lang="zh-CN" altLang="en-US" sz="1600" dirty="0">
                  <a:latin typeface="楷体" panose="02010609060101010101" pitchFamily="49" charset="-122"/>
                  <a:ea typeface="楷体" panose="02010609060101010101" pitchFamily="49" charset="-122"/>
                </a:rPr>
                <a:t>。</a:t>
              </a:r>
            </a:p>
          </p:txBody>
        </p:sp>
      </p:grpSp>
      <p:sp>
        <p:nvSpPr>
          <p:cNvPr id="39" name="箭头: 下 38">
            <a:extLst>
              <a:ext uri="{FF2B5EF4-FFF2-40B4-BE49-F238E27FC236}">
                <a16:creationId xmlns:a16="http://schemas.microsoft.com/office/drawing/2014/main" id="{38CC3EC9-6157-4DEE-8F96-A42B5FA270D1}"/>
              </a:ext>
            </a:extLst>
          </p:cNvPr>
          <p:cNvSpPr/>
          <p:nvPr/>
        </p:nvSpPr>
        <p:spPr>
          <a:xfrm rot="16200000" flipH="1">
            <a:off x="6781922" y="1687858"/>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4752420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5335"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5" name="矩形 24">
            <a:extLst>
              <a:ext uri="{FF2B5EF4-FFF2-40B4-BE49-F238E27FC236}">
                <a16:creationId xmlns:a16="http://schemas.microsoft.com/office/drawing/2014/main" id="{79C14730-F2C0-479D-94AE-D3C5C9E7A212}"/>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6" name="文本框 25">
            <a:extLst>
              <a:ext uri="{FF2B5EF4-FFF2-40B4-BE49-F238E27FC236}">
                <a16:creationId xmlns:a16="http://schemas.microsoft.com/office/drawing/2014/main" id="{D814CF51-B648-4DFA-AE11-8ED6EA8CC343}"/>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7" name="图片 26">
            <a:extLst>
              <a:ext uri="{FF2B5EF4-FFF2-40B4-BE49-F238E27FC236}">
                <a16:creationId xmlns:a16="http://schemas.microsoft.com/office/drawing/2014/main" id="{5EC54F45-32A8-490E-8854-61A0AFE6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35" name="图片 34">
            <a:extLst>
              <a:ext uri="{FF2B5EF4-FFF2-40B4-BE49-F238E27FC236}">
                <a16:creationId xmlns:a16="http://schemas.microsoft.com/office/drawing/2014/main" id="{9D058651-602A-4B3B-9076-A0DAC9E99A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8939" y="2163696"/>
            <a:ext cx="9313683" cy="2650902"/>
          </a:xfrm>
          <a:prstGeom prst="rect">
            <a:avLst/>
          </a:prstGeom>
        </p:spPr>
      </p:pic>
      <p:pic>
        <p:nvPicPr>
          <p:cNvPr id="3" name="图片 2">
            <a:extLst>
              <a:ext uri="{FF2B5EF4-FFF2-40B4-BE49-F238E27FC236}">
                <a16:creationId xmlns:a16="http://schemas.microsoft.com/office/drawing/2014/main" id="{74A612F4-4522-4F57-BDC2-502F0DF11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910" y="5154521"/>
            <a:ext cx="1839734" cy="718476"/>
          </a:xfrm>
          <a:prstGeom prst="rect">
            <a:avLst/>
          </a:prstGeom>
        </p:spPr>
      </p:pic>
      <p:sp>
        <p:nvSpPr>
          <p:cNvPr id="36" name="文本框 35">
            <a:extLst>
              <a:ext uri="{FF2B5EF4-FFF2-40B4-BE49-F238E27FC236}">
                <a16:creationId xmlns:a16="http://schemas.microsoft.com/office/drawing/2014/main" id="{B8871522-98EC-4225-8AA1-39A8A8D496D8}"/>
              </a:ext>
            </a:extLst>
          </p:cNvPr>
          <p:cNvSpPr txBox="1"/>
          <p:nvPr/>
        </p:nvSpPr>
        <p:spPr>
          <a:xfrm>
            <a:off x="2215297" y="4697481"/>
            <a:ext cx="3289175" cy="369332"/>
          </a:xfrm>
          <a:prstGeom prst="rect">
            <a:avLst/>
          </a:prstGeom>
          <a:noFill/>
          <a:ln>
            <a:solidFill>
              <a:schemeClr val="bg1"/>
            </a:solidFill>
          </a:ln>
        </p:spPr>
        <p:txBody>
          <a:bodyPr wrap="square" rtlCol="0">
            <a:spAutoFit/>
          </a:bodyPr>
          <a:lstStyle/>
          <a:p>
            <a:r>
              <a:rPr lang="zh-CN" altLang="en-US" dirty="0">
                <a:solidFill>
                  <a:srgbClr val="231F20"/>
                </a:solidFill>
                <a:effectLst/>
                <a:latin typeface="楷体" panose="02010609060101010101" pitchFamily="49" charset="-122"/>
                <a:ea typeface="楷体" panose="02010609060101010101" pitchFamily="49" charset="-122"/>
              </a:rPr>
              <a:t>节点的一致性程度被形式化为：</a:t>
            </a:r>
            <a:endParaRPr lang="zh-CN" altLang="en-US" sz="3200" b="1" baseline="30000" dirty="0">
              <a:solidFill>
                <a:schemeClr val="accent5">
                  <a:lumMod val="75000"/>
                </a:schemeClr>
              </a:solidFill>
              <a:latin typeface="楷体" panose="02010609060101010101" pitchFamily="49" charset="-122"/>
              <a:ea typeface="楷体" panose="02010609060101010101" pitchFamily="49" charset="-122"/>
            </a:endParaRPr>
          </a:p>
        </p:txBody>
      </p:sp>
      <p:sp>
        <p:nvSpPr>
          <p:cNvPr id="37" name="文本框 36">
            <a:extLst>
              <a:ext uri="{FF2B5EF4-FFF2-40B4-BE49-F238E27FC236}">
                <a16:creationId xmlns:a16="http://schemas.microsoft.com/office/drawing/2014/main" id="{32FD8630-EC73-465A-892E-99B9F7DBE832}"/>
              </a:ext>
            </a:extLst>
          </p:cNvPr>
          <p:cNvSpPr txBox="1"/>
          <p:nvPr/>
        </p:nvSpPr>
        <p:spPr>
          <a:xfrm>
            <a:off x="2215297" y="6048414"/>
            <a:ext cx="9398526" cy="666849"/>
          </a:xfrm>
          <a:prstGeom prst="rect">
            <a:avLst/>
          </a:prstGeom>
          <a:noFill/>
          <a:ln>
            <a:solidFill>
              <a:schemeClr val="bg1"/>
            </a:solidFill>
          </a:ln>
        </p:spPr>
        <p:txBody>
          <a:bodyPr wrap="square" rtlCol="0">
            <a:spAutoFit/>
          </a:bodyPr>
          <a:lstStyle/>
          <a:p>
            <a:r>
              <a:rPr lang="zh-CN" altLang="en-US" dirty="0">
                <a:solidFill>
                  <a:srgbClr val="231F20"/>
                </a:solidFill>
                <a:effectLst/>
                <a:latin typeface="Times New Roman" panose="02020603050405020304" pitchFamily="18" charset="0"/>
                <a:ea typeface="楷体" panose="02010609060101010101" pitchFamily="49" charset="-122"/>
              </a:rPr>
              <a:t>其中 </a:t>
            </a:r>
            <a:r>
              <a:rPr lang="zh-CN" altLang="en-US" dirty="0">
                <a:solidFill>
                  <a:srgbClr val="231F20"/>
                </a:solidFill>
                <a:effectLst/>
                <a:latin typeface="Times New Roman" panose="02020603050405020304" pitchFamily="18" charset="0"/>
                <a:ea typeface="楷体" panose="02010609060101010101" pitchFamily="49" charset="-122"/>
                <a:cs typeface="Times New Roman" panose="02020603050405020304" pitchFamily="18" charset="0"/>
              </a:rPr>
              <a:t>𝑏𝑓</a:t>
            </a:r>
            <a:r>
              <a:rPr lang="zh-CN" altLang="en-US" sz="2800" baseline="-25000" dirty="0">
                <a:solidFill>
                  <a:srgbClr val="231F20"/>
                </a:solidFill>
                <a:effectLst/>
                <a:latin typeface="Times New Roman" panose="02020603050405020304" pitchFamily="18" charset="0"/>
                <a:ea typeface="楷体" panose="02010609060101010101" pitchFamily="49" charset="-122"/>
                <a:cs typeface="Times New Roman" panose="02020603050405020304" pitchFamily="18" charset="0"/>
              </a:rPr>
              <a:t>𝑖</a:t>
            </a:r>
            <a:r>
              <a:rPr lang="zh-CN" altLang="en-US" dirty="0">
                <a:solidFill>
                  <a:srgbClr val="231F20"/>
                </a:solidFill>
                <a:effectLst/>
                <a:latin typeface="Times New Roman" panose="02020603050405020304" pitchFamily="18" charset="0"/>
                <a:ea typeface="楷体" panose="02010609060101010101" pitchFamily="49" charset="-122"/>
              </a:rPr>
              <a:t> 和 𝑚𝑓</a:t>
            </a:r>
            <a:r>
              <a:rPr lang="zh-CN" altLang="en-US" sz="2800" baseline="-25000" dirty="0">
                <a:solidFill>
                  <a:srgbClr val="231F20"/>
                </a:solidFill>
                <a:effectLst/>
                <a:latin typeface="Times New Roman" panose="02020603050405020304" pitchFamily="18" charset="0"/>
                <a:ea typeface="楷体" panose="02010609060101010101" pitchFamily="49" charset="-122"/>
              </a:rPr>
              <a:t>𝑖</a:t>
            </a:r>
            <a:r>
              <a:rPr lang="zh-CN" altLang="en-US" dirty="0">
                <a:solidFill>
                  <a:srgbClr val="231F20"/>
                </a:solidFill>
                <a:effectLst/>
                <a:latin typeface="Times New Roman" panose="02020603050405020304" pitchFamily="18" charset="0"/>
                <a:ea typeface="楷体" panose="02010609060101010101" pitchFamily="49" charset="-122"/>
              </a:rPr>
              <a:t> 分别表示 𝑛𝑜𝑑𝑒</a:t>
            </a:r>
            <a:r>
              <a:rPr lang="zh-CN" altLang="en-US" sz="2800" baseline="-25000" dirty="0">
                <a:solidFill>
                  <a:srgbClr val="231F20"/>
                </a:solidFill>
                <a:effectLst/>
                <a:latin typeface="Times New Roman" panose="02020603050405020304" pitchFamily="18" charset="0"/>
                <a:ea typeface="楷体" panose="02010609060101010101" pitchFamily="49" charset="-122"/>
              </a:rPr>
              <a:t>𝑖 </a:t>
            </a:r>
            <a:r>
              <a:rPr lang="zh-CN" altLang="en-US" dirty="0">
                <a:solidFill>
                  <a:srgbClr val="231F20"/>
                </a:solidFill>
                <a:effectLst/>
                <a:latin typeface="Times New Roman" panose="02020603050405020304" pitchFamily="18" charset="0"/>
                <a:ea typeface="楷体" panose="02010609060101010101" pitchFamily="49" charset="-122"/>
              </a:rPr>
              <a:t>的良性和恶意转发行为的数量；</a:t>
            </a:r>
            <a:r>
              <a:rPr lang="zh-CN" altLang="en-US" dirty="0">
                <a:solidFill>
                  <a:srgbClr val="231F20"/>
                </a:solidFill>
                <a:effectLst/>
                <a:latin typeface="Times New Roman" panose="02020603050405020304" pitchFamily="18" charset="0"/>
                <a:ea typeface="楷体" panose="02010609060101010101" pitchFamily="49" charset="-122"/>
                <a:cs typeface="Times New Roman" panose="02020603050405020304" pitchFamily="18" charset="0"/>
              </a:rPr>
              <a:t>𝐶</a:t>
            </a:r>
            <a:r>
              <a:rPr lang="zh-CN" altLang="en-US" sz="2800" baseline="-25000" dirty="0">
                <a:solidFill>
                  <a:srgbClr val="231F20"/>
                </a:solidFill>
                <a:effectLst/>
                <a:latin typeface="Times New Roman" panose="02020603050405020304" pitchFamily="18" charset="0"/>
                <a:ea typeface="楷体" panose="02010609060101010101" pitchFamily="49" charset="-122"/>
                <a:cs typeface="Times New Roman" panose="02020603050405020304" pitchFamily="18" charset="0"/>
              </a:rPr>
              <a:t>𝑖</a:t>
            </a:r>
            <a:r>
              <a:rPr lang="zh-CN" altLang="en-US" dirty="0">
                <a:solidFill>
                  <a:srgbClr val="231F20"/>
                </a:solidFill>
                <a:effectLst/>
                <a:latin typeface="Times New Roman" panose="02020603050405020304" pitchFamily="18" charset="0"/>
                <a:ea typeface="楷体" panose="02010609060101010101" pitchFamily="49" charset="-122"/>
              </a:rPr>
              <a:t> 必须是 </a:t>
            </a:r>
            <a:r>
              <a:rPr lang="en-US" altLang="zh-CN" dirty="0">
                <a:solidFill>
                  <a:srgbClr val="231F20"/>
                </a:solidFill>
                <a:effectLst/>
                <a:latin typeface="Times New Roman" panose="02020603050405020304" pitchFamily="18" charset="0"/>
                <a:ea typeface="楷体" panose="02010609060101010101" pitchFamily="49" charset="-122"/>
              </a:rPr>
              <a:t>0 </a:t>
            </a:r>
            <a:r>
              <a:rPr lang="zh-CN" altLang="en-US" dirty="0">
                <a:solidFill>
                  <a:srgbClr val="231F20"/>
                </a:solidFill>
                <a:effectLst/>
                <a:latin typeface="Times New Roman" panose="02020603050405020304" pitchFamily="18" charset="0"/>
                <a:ea typeface="楷体" panose="02010609060101010101" pitchFamily="49" charset="-122"/>
              </a:rPr>
              <a:t>到 </a:t>
            </a:r>
            <a:r>
              <a:rPr lang="en-US" altLang="zh-CN" dirty="0">
                <a:solidFill>
                  <a:srgbClr val="231F20"/>
                </a:solidFill>
                <a:effectLst/>
                <a:latin typeface="Times New Roman" panose="02020603050405020304" pitchFamily="18" charset="0"/>
                <a:ea typeface="楷体" panose="02010609060101010101" pitchFamily="49" charset="-122"/>
              </a:rPr>
              <a:t>1 </a:t>
            </a:r>
            <a:r>
              <a:rPr lang="zh-CN" altLang="en-US" dirty="0">
                <a:solidFill>
                  <a:srgbClr val="231F20"/>
                </a:solidFill>
                <a:effectLst/>
                <a:latin typeface="Times New Roman" panose="02020603050405020304" pitchFamily="18" charset="0"/>
                <a:ea typeface="楷体" panose="02010609060101010101" pitchFamily="49" charset="-122"/>
              </a:rPr>
              <a:t>之间的实数，它最初被设置为 </a:t>
            </a:r>
            <a:r>
              <a:rPr lang="en-US" altLang="zh-CN" dirty="0">
                <a:solidFill>
                  <a:srgbClr val="231F20"/>
                </a:solidFill>
                <a:effectLst/>
                <a:latin typeface="Times New Roman" panose="02020603050405020304" pitchFamily="18" charset="0"/>
                <a:ea typeface="楷体" panose="02010609060101010101" pitchFamily="49" charset="-122"/>
              </a:rPr>
              <a:t>0.5</a:t>
            </a:r>
            <a:r>
              <a:rPr lang="zh-CN" altLang="en-US" dirty="0">
                <a:solidFill>
                  <a:srgbClr val="231F20"/>
                </a:solidFill>
                <a:effectLst/>
                <a:latin typeface="Times New Roman" panose="02020603050405020304" pitchFamily="18" charset="0"/>
                <a:ea typeface="楷体" panose="02010609060101010101" pitchFamily="49" charset="-122"/>
              </a:rPr>
              <a:t>，其中</a:t>
            </a:r>
            <a:r>
              <a:rPr lang="zh-CN" altLang="en-US" dirty="0">
                <a:solidFill>
                  <a:srgbClr val="231F20"/>
                </a:solidFill>
                <a:effectLst/>
                <a:latin typeface="Times New Roman" panose="02020603050405020304" pitchFamily="18" charset="0"/>
                <a:ea typeface="楷体" panose="02010609060101010101" pitchFamily="49" charset="-122"/>
                <a:cs typeface="Times New Roman" panose="02020603050405020304" pitchFamily="18" charset="0"/>
              </a:rPr>
              <a:t>𝑏𝑓</a:t>
            </a:r>
            <a:r>
              <a:rPr lang="zh-CN" altLang="en-US" sz="2800" baseline="-25000" dirty="0">
                <a:solidFill>
                  <a:srgbClr val="231F20"/>
                </a:solidFill>
                <a:effectLst/>
                <a:latin typeface="Times New Roman" panose="02020603050405020304" pitchFamily="18" charset="0"/>
                <a:ea typeface="楷体" panose="02010609060101010101" pitchFamily="49" charset="-122"/>
                <a:cs typeface="Times New Roman" panose="02020603050405020304" pitchFamily="18" charset="0"/>
              </a:rPr>
              <a:t>𝑖</a:t>
            </a:r>
            <a:r>
              <a:rPr lang="en-US" altLang="zh-CN" dirty="0">
                <a:solidFill>
                  <a:srgbClr val="231F20"/>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dirty="0">
                <a:solidFill>
                  <a:srgbClr val="231F20"/>
                </a:solidFill>
                <a:effectLst/>
                <a:latin typeface="Times New Roman" panose="02020603050405020304" pitchFamily="18" charset="0"/>
                <a:ea typeface="楷体" panose="02010609060101010101" pitchFamily="49" charset="-122"/>
                <a:cs typeface="Times New Roman" panose="02020603050405020304" pitchFamily="18" charset="0"/>
              </a:rPr>
              <a:t>𝑚𝑓</a:t>
            </a:r>
            <a:r>
              <a:rPr lang="zh-CN" altLang="en-US" sz="2800" baseline="-25000" dirty="0">
                <a:solidFill>
                  <a:srgbClr val="231F20"/>
                </a:solidFill>
                <a:effectLst/>
                <a:latin typeface="Times New Roman" panose="02020603050405020304" pitchFamily="18" charset="0"/>
                <a:ea typeface="楷体" panose="02010609060101010101" pitchFamily="49" charset="-122"/>
                <a:cs typeface="Times New Roman" panose="02020603050405020304" pitchFamily="18" charset="0"/>
              </a:rPr>
              <a:t>𝑖</a:t>
            </a:r>
            <a:r>
              <a:rPr lang="en-US" altLang="zh-CN" dirty="0">
                <a:solidFill>
                  <a:srgbClr val="231F20"/>
                </a:solidFill>
                <a:effectLst/>
                <a:latin typeface="Times New Roman" panose="02020603050405020304" pitchFamily="18" charset="0"/>
                <a:ea typeface="楷体" panose="02010609060101010101" pitchFamily="49" charset="-122"/>
                <a:cs typeface="Times New Roman" panose="02020603050405020304" pitchFamily="18" charset="0"/>
              </a:rPr>
              <a:t>= 1</a:t>
            </a:r>
            <a:r>
              <a:rPr lang="zh-CN" altLang="en-US" dirty="0">
                <a:solidFill>
                  <a:srgbClr val="231F2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3200" b="1" dirty="0">
              <a:solidFill>
                <a:schemeClr val="accent5">
                  <a:lumMod val="75000"/>
                </a:schemeClr>
              </a:solidFill>
              <a:latin typeface="Times New Roman" panose="02020603050405020304" pitchFamily="18" charset="0"/>
              <a:ea typeface="楷体" panose="02010609060101010101" pitchFamily="49" charset="-122"/>
            </a:endParaRPr>
          </a:p>
        </p:txBody>
      </p:sp>
      <p:sp>
        <p:nvSpPr>
          <p:cNvPr id="16" name="矩形 15">
            <a:extLst>
              <a:ext uri="{FF2B5EF4-FFF2-40B4-BE49-F238E27FC236}">
                <a16:creationId xmlns:a16="http://schemas.microsoft.com/office/drawing/2014/main" id="{38F84025-2FDA-4354-95A4-2D07B14BD8C0}"/>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17" name="矩形 16">
            <a:extLst>
              <a:ext uri="{FF2B5EF4-FFF2-40B4-BE49-F238E27FC236}">
                <a16:creationId xmlns:a16="http://schemas.microsoft.com/office/drawing/2014/main" id="{108B362D-B5D9-4EC8-966E-34DB6923421A}"/>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18" name="矩形 17">
            <a:extLst>
              <a:ext uri="{FF2B5EF4-FFF2-40B4-BE49-F238E27FC236}">
                <a16:creationId xmlns:a16="http://schemas.microsoft.com/office/drawing/2014/main" id="{CAA53104-752A-465E-965A-CDDF9C50F5D2}"/>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19" name="矩形 18">
            <a:extLst>
              <a:ext uri="{FF2B5EF4-FFF2-40B4-BE49-F238E27FC236}">
                <a16:creationId xmlns:a16="http://schemas.microsoft.com/office/drawing/2014/main" id="{45E0F522-4FF4-42F5-8F0D-72A95293F011}"/>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31" name="文本框 30">
            <a:extLst>
              <a:ext uri="{FF2B5EF4-FFF2-40B4-BE49-F238E27FC236}">
                <a16:creationId xmlns:a16="http://schemas.microsoft.com/office/drawing/2014/main" id="{1407F03F-1996-4EE7-A416-B46D718ACA16}"/>
              </a:ext>
            </a:extLst>
          </p:cNvPr>
          <p:cNvSpPr txBox="1"/>
          <p:nvPr/>
        </p:nvSpPr>
        <p:spPr>
          <a:xfrm>
            <a:off x="2215298" y="941839"/>
            <a:ext cx="5416868" cy="461665"/>
          </a:xfrm>
          <a:prstGeom prst="rect">
            <a:avLst/>
          </a:prstGeom>
          <a:noFill/>
          <a:ln>
            <a:solidFill>
              <a:schemeClr val="bg1"/>
            </a:solidFill>
          </a:ln>
        </p:spPr>
        <p:txBody>
          <a:bodyPr wrap="none" rtlCol="0">
            <a:spAutoFit/>
          </a:bodyPr>
          <a:lstStyle/>
          <a:p>
            <a:r>
              <a:rPr lang="zh-CN" altLang="en-US" sz="2400" dirty="0">
                <a:solidFill>
                  <a:srgbClr val="FF0000"/>
                </a:solidFill>
                <a:effectLst/>
                <a:latin typeface="Times New Roman" panose="02020603050405020304" pitchFamily="18" charset="0"/>
                <a:cs typeface="Times New Roman" panose="02020603050405020304" pitchFamily="18" charset="0"/>
              </a:rPr>
              <a:t>抗延时攻击</a:t>
            </a:r>
            <a:r>
              <a:rPr lang="zh-CN" altLang="en-US" sz="2400" dirty="0">
                <a:effectLst/>
                <a:latin typeface="Times New Roman" panose="02020603050405020304" pitchFamily="18" charset="0"/>
                <a:cs typeface="Times New Roman" panose="02020603050405020304" pitchFamily="18" charset="0"/>
              </a:rPr>
              <a:t>的无人机网络安全路由协议</a:t>
            </a:r>
          </a:p>
        </p:txBody>
      </p:sp>
      <p:grpSp>
        <p:nvGrpSpPr>
          <p:cNvPr id="24" name="组合 23">
            <a:extLst>
              <a:ext uri="{FF2B5EF4-FFF2-40B4-BE49-F238E27FC236}">
                <a16:creationId xmlns:a16="http://schemas.microsoft.com/office/drawing/2014/main" id="{A582B0E4-88DD-4823-8CA5-F2473A323DA1}"/>
              </a:ext>
            </a:extLst>
          </p:cNvPr>
          <p:cNvGrpSpPr/>
          <p:nvPr/>
        </p:nvGrpSpPr>
        <p:grpSpPr>
          <a:xfrm>
            <a:off x="2215298" y="1636919"/>
            <a:ext cx="4266395" cy="488140"/>
            <a:chOff x="2300140" y="3983927"/>
            <a:chExt cx="4266395" cy="488140"/>
          </a:xfrm>
        </p:grpSpPr>
        <p:sp>
          <p:nvSpPr>
            <p:cNvPr id="32" name="椭圆 31">
              <a:extLst>
                <a:ext uri="{FF2B5EF4-FFF2-40B4-BE49-F238E27FC236}">
                  <a16:creationId xmlns:a16="http://schemas.microsoft.com/office/drawing/2014/main" id="{50FC6BCC-30D5-4307-8F24-AAF9B5D6509A}"/>
                </a:ext>
              </a:extLst>
            </p:cNvPr>
            <p:cNvSpPr/>
            <p:nvPr/>
          </p:nvSpPr>
          <p:spPr>
            <a:xfrm>
              <a:off x="2300140" y="3983927"/>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3</a:t>
              </a:r>
            </a:p>
          </p:txBody>
        </p:sp>
        <p:sp>
          <p:nvSpPr>
            <p:cNvPr id="33" name="文本框 32">
              <a:extLst>
                <a:ext uri="{FF2B5EF4-FFF2-40B4-BE49-F238E27FC236}">
                  <a16:creationId xmlns:a16="http://schemas.microsoft.com/office/drawing/2014/main" id="{9C90DB43-7D1A-49C5-8C6C-5F180313AEBF}"/>
                </a:ext>
              </a:extLst>
            </p:cNvPr>
            <p:cNvSpPr txBox="1"/>
            <p:nvPr/>
          </p:nvSpPr>
          <p:spPr>
            <a:xfrm>
              <a:off x="2922307" y="4029564"/>
              <a:ext cx="3644228" cy="338554"/>
            </a:xfrm>
            <a:prstGeom prst="rect">
              <a:avLst/>
            </a:prstGeom>
            <a:noFill/>
          </p:spPr>
          <p:txBody>
            <a:bodyPr wrap="square" rtlCol="0">
              <a:spAutoFit/>
            </a:bodyPr>
            <a:lstStyle/>
            <a:p>
              <a:r>
                <a:rPr lang="zh-CN" altLang="en-US" sz="1600" dirty="0">
                  <a:solidFill>
                    <a:srgbClr val="FF0000"/>
                  </a:solidFill>
                  <a:latin typeface="楷体" panose="02010609060101010101" pitchFamily="49" charset="-122"/>
                  <a:ea typeface="楷体" panose="02010609060101010101" pitchFamily="49" charset="-122"/>
                </a:rPr>
                <a:t>难以构建精确的数学或关系模型</a:t>
              </a:r>
              <a:r>
                <a:rPr lang="zh-CN" altLang="en-US" sz="1600" dirty="0">
                  <a:latin typeface="楷体" panose="02010609060101010101" pitchFamily="49" charset="-122"/>
                  <a:ea typeface="楷体" panose="02010609060101010101" pitchFamily="49" charset="-122"/>
                </a:rPr>
                <a:t>。</a:t>
              </a:r>
            </a:p>
          </p:txBody>
        </p:sp>
      </p:grpSp>
      <p:grpSp>
        <p:nvGrpSpPr>
          <p:cNvPr id="34" name="组合 33">
            <a:extLst>
              <a:ext uri="{FF2B5EF4-FFF2-40B4-BE49-F238E27FC236}">
                <a16:creationId xmlns:a16="http://schemas.microsoft.com/office/drawing/2014/main" id="{136DFCAB-606C-489D-9EF5-87CC0DCF2E2C}"/>
              </a:ext>
            </a:extLst>
          </p:cNvPr>
          <p:cNvGrpSpPr/>
          <p:nvPr/>
        </p:nvGrpSpPr>
        <p:grpSpPr>
          <a:xfrm>
            <a:off x="7502330" y="1588601"/>
            <a:ext cx="4425382" cy="584775"/>
            <a:chOff x="7687035" y="2672742"/>
            <a:chExt cx="4425382" cy="584775"/>
          </a:xfrm>
        </p:grpSpPr>
        <p:sp>
          <p:nvSpPr>
            <p:cNvPr id="38" name="矩形 37">
              <a:extLst>
                <a:ext uri="{FF2B5EF4-FFF2-40B4-BE49-F238E27FC236}">
                  <a16:creationId xmlns:a16="http://schemas.microsoft.com/office/drawing/2014/main" id="{4A0F897E-747B-4DCD-9F3E-14F4F87CFEF1}"/>
                </a:ext>
              </a:extLst>
            </p:cNvPr>
            <p:cNvSpPr/>
            <p:nvPr/>
          </p:nvSpPr>
          <p:spPr>
            <a:xfrm>
              <a:off x="7687035" y="2769377"/>
              <a:ext cx="488142" cy="488140"/>
            </a:xfrm>
            <a:prstGeom prst="rect">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0" dirty="0">
                  <a:solidFill>
                    <a:srgbClr val="FFFFFF"/>
                  </a:solidFill>
                  <a:latin typeface="Arial"/>
                  <a:ea typeface="微软雅黑"/>
                </a:rPr>
                <a:t>3</a:t>
              </a:r>
              <a:endParaRPr lang="zh-CN" altLang="en-US" sz="2400" kern="0" dirty="0">
                <a:solidFill>
                  <a:srgbClr val="FFFFFF"/>
                </a:solidFill>
                <a:latin typeface="Arial"/>
                <a:ea typeface="微软雅黑"/>
              </a:endParaRPr>
            </a:p>
          </p:txBody>
        </p:sp>
        <p:sp>
          <p:nvSpPr>
            <p:cNvPr id="39" name="文本框 38">
              <a:extLst>
                <a:ext uri="{FF2B5EF4-FFF2-40B4-BE49-F238E27FC236}">
                  <a16:creationId xmlns:a16="http://schemas.microsoft.com/office/drawing/2014/main" id="{B0B29997-E266-4A60-AB9B-197EB8B16C46}"/>
                </a:ext>
              </a:extLst>
            </p:cNvPr>
            <p:cNvSpPr txBox="1"/>
            <p:nvPr/>
          </p:nvSpPr>
          <p:spPr>
            <a:xfrm>
              <a:off x="8452019" y="2672742"/>
              <a:ext cx="3660398" cy="584775"/>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利用</a:t>
              </a:r>
              <a:r>
                <a:rPr lang="zh-CN" altLang="en-US" sz="1600" dirty="0">
                  <a:solidFill>
                    <a:srgbClr val="FF0000"/>
                  </a:solidFill>
                  <a:latin typeface="楷体" panose="02010609060101010101" pitchFamily="49" charset="-122"/>
                  <a:ea typeface="楷体" panose="02010609060101010101" pitchFamily="49" charset="-122"/>
                </a:rPr>
                <a:t>监督学习</a:t>
              </a:r>
              <a:r>
                <a:rPr lang="zh-CN" altLang="en-US" sz="1600" dirty="0">
                  <a:latin typeface="楷体" panose="02010609060101010101" pitchFamily="49" charset="-122"/>
                  <a:ea typeface="楷体" panose="02010609060101010101" pitchFamily="49" charset="-122"/>
                </a:rPr>
                <a:t>建立所选特征与相应转发延迟之间的</a:t>
              </a:r>
              <a:r>
                <a:rPr lang="zh-CN" altLang="en-US" sz="1600" dirty="0">
                  <a:solidFill>
                    <a:srgbClr val="FF0000"/>
                  </a:solidFill>
                  <a:latin typeface="楷体" panose="02010609060101010101" pitchFamily="49" charset="-122"/>
                  <a:ea typeface="楷体" panose="02010609060101010101" pitchFamily="49" charset="-122"/>
                </a:rPr>
                <a:t>一致性模型</a:t>
              </a:r>
              <a:r>
                <a:rPr lang="zh-CN" altLang="en-US" sz="1600" dirty="0">
                  <a:latin typeface="楷体" panose="02010609060101010101" pitchFamily="49" charset="-122"/>
                  <a:ea typeface="楷体" panose="02010609060101010101" pitchFamily="49" charset="-122"/>
                </a:rPr>
                <a:t>。</a:t>
              </a:r>
            </a:p>
          </p:txBody>
        </p:sp>
      </p:grpSp>
      <p:sp>
        <p:nvSpPr>
          <p:cNvPr id="40" name="箭头: 下 39">
            <a:extLst>
              <a:ext uri="{FF2B5EF4-FFF2-40B4-BE49-F238E27FC236}">
                <a16:creationId xmlns:a16="http://schemas.microsoft.com/office/drawing/2014/main" id="{20648E0B-6870-4A1A-898A-35B0F7AFADF8}"/>
              </a:ext>
            </a:extLst>
          </p:cNvPr>
          <p:cNvSpPr/>
          <p:nvPr/>
        </p:nvSpPr>
        <p:spPr>
          <a:xfrm rot="16200000" flipH="1">
            <a:off x="6781922" y="1687858"/>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984997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5" name="矩形 24">
            <a:extLst>
              <a:ext uri="{FF2B5EF4-FFF2-40B4-BE49-F238E27FC236}">
                <a16:creationId xmlns:a16="http://schemas.microsoft.com/office/drawing/2014/main" id="{79C14730-F2C0-479D-94AE-D3C5C9E7A212}"/>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6" name="文本框 25">
            <a:extLst>
              <a:ext uri="{FF2B5EF4-FFF2-40B4-BE49-F238E27FC236}">
                <a16:creationId xmlns:a16="http://schemas.microsoft.com/office/drawing/2014/main" id="{D814CF51-B648-4DFA-AE11-8ED6EA8CC343}"/>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7" name="图片 26">
            <a:extLst>
              <a:ext uri="{FF2B5EF4-FFF2-40B4-BE49-F238E27FC236}">
                <a16:creationId xmlns:a16="http://schemas.microsoft.com/office/drawing/2014/main" id="{5EC54F45-32A8-490E-8854-61A0AFE6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8" name="图片 7">
            <a:extLst>
              <a:ext uri="{FF2B5EF4-FFF2-40B4-BE49-F238E27FC236}">
                <a16:creationId xmlns:a16="http://schemas.microsoft.com/office/drawing/2014/main" id="{C65E76F9-5D1C-4594-B541-7EABA20D75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766" y="2306977"/>
            <a:ext cx="3777442" cy="4087693"/>
          </a:xfrm>
          <a:prstGeom prst="rect">
            <a:avLst/>
          </a:prstGeom>
        </p:spPr>
      </p:pic>
      <p:sp>
        <p:nvSpPr>
          <p:cNvPr id="21" name="文本框 20">
            <a:extLst>
              <a:ext uri="{FF2B5EF4-FFF2-40B4-BE49-F238E27FC236}">
                <a16:creationId xmlns:a16="http://schemas.microsoft.com/office/drawing/2014/main" id="{58768C9C-0F0A-4FF0-AA4B-DEF10C8520C5}"/>
              </a:ext>
            </a:extLst>
          </p:cNvPr>
          <p:cNvSpPr txBox="1"/>
          <p:nvPr/>
        </p:nvSpPr>
        <p:spPr>
          <a:xfrm>
            <a:off x="2215298" y="2468546"/>
            <a:ext cx="6066553" cy="369332"/>
          </a:xfrm>
          <a:prstGeom prst="rect">
            <a:avLst/>
          </a:prstGeom>
          <a:noFill/>
        </p:spPr>
        <p:txBody>
          <a:bodyPr wrap="square" rtlCol="0">
            <a:spAutoFit/>
          </a:bodyPr>
          <a:lstStyle/>
          <a:p>
            <a:pPr algn="just"/>
            <a:r>
              <a:rPr lang="zh-CN" altLang="en-US" dirty="0">
                <a:latin typeface="Times New Roman" panose="02020603050405020304" pitchFamily="18" charset="0"/>
                <a:ea typeface="楷体" panose="02010609060101010101" pitchFamily="49" charset="-122"/>
              </a:rPr>
              <a:t>性能指标：准确率</a:t>
            </a:r>
            <a:r>
              <a:rPr lang="en-US" altLang="zh-CN" dirty="0">
                <a:latin typeface="Times New Roman" panose="02020603050405020304" pitchFamily="18" charset="0"/>
                <a:ea typeface="楷体" panose="02010609060101010101" pitchFamily="49" charset="-122"/>
              </a:rPr>
              <a:t>(ACC)</a:t>
            </a:r>
            <a:r>
              <a:rPr lang="zh-CN" altLang="en-US" dirty="0">
                <a:latin typeface="Times New Roman" panose="02020603050405020304" pitchFamily="18" charset="0"/>
                <a:ea typeface="楷体" panose="02010609060101010101" pitchFamily="49" charset="-122"/>
              </a:rPr>
              <a:t>、假阳性</a:t>
            </a:r>
            <a:r>
              <a:rPr lang="en-US" altLang="zh-CN" dirty="0">
                <a:latin typeface="Times New Roman" panose="02020603050405020304" pitchFamily="18" charset="0"/>
                <a:ea typeface="楷体" panose="02010609060101010101" pitchFamily="49" charset="-122"/>
              </a:rPr>
              <a:t>(FPR)</a:t>
            </a:r>
            <a:r>
              <a:rPr lang="zh-CN" altLang="en-US" dirty="0">
                <a:latin typeface="Times New Roman" panose="02020603050405020304" pitchFamily="18" charset="0"/>
                <a:ea typeface="楷体" panose="02010609060101010101" pitchFamily="49" charset="-122"/>
              </a:rPr>
              <a:t>和假阴性</a:t>
            </a:r>
            <a:r>
              <a:rPr lang="en-US" altLang="zh-CN" dirty="0">
                <a:latin typeface="Times New Roman" panose="02020603050405020304" pitchFamily="18" charset="0"/>
                <a:ea typeface="楷体" panose="02010609060101010101" pitchFamily="49" charset="-122"/>
              </a:rPr>
              <a:t>(FNR)</a:t>
            </a:r>
            <a:endParaRPr lang="zh-CN" altLang="en-US" dirty="0">
              <a:latin typeface="Times New Roman" panose="02020603050405020304" pitchFamily="18" charset="0"/>
              <a:ea typeface="楷体" panose="02010609060101010101" pitchFamily="49" charset="-122"/>
            </a:endParaRPr>
          </a:p>
        </p:txBody>
      </p:sp>
      <p:pic>
        <p:nvPicPr>
          <p:cNvPr id="2" name="图片 1">
            <a:extLst>
              <a:ext uri="{FF2B5EF4-FFF2-40B4-BE49-F238E27FC236}">
                <a16:creationId xmlns:a16="http://schemas.microsoft.com/office/drawing/2014/main" id="{7E765EE7-A6DA-4C4D-B43C-0861CD562E86}"/>
              </a:ext>
            </a:extLst>
          </p:cNvPr>
          <p:cNvPicPr>
            <a:picLocks noChangeAspect="1"/>
          </p:cNvPicPr>
          <p:nvPr/>
        </p:nvPicPr>
        <p:blipFill>
          <a:blip r:embed="rId5"/>
          <a:stretch>
            <a:fillRect/>
          </a:stretch>
        </p:blipFill>
        <p:spPr>
          <a:xfrm>
            <a:off x="1942632" y="3274212"/>
            <a:ext cx="2603610" cy="2533004"/>
          </a:xfrm>
          <a:prstGeom prst="rect">
            <a:avLst/>
          </a:prstGeom>
        </p:spPr>
      </p:pic>
      <p:pic>
        <p:nvPicPr>
          <p:cNvPr id="3" name="图片 2">
            <a:extLst>
              <a:ext uri="{FF2B5EF4-FFF2-40B4-BE49-F238E27FC236}">
                <a16:creationId xmlns:a16="http://schemas.microsoft.com/office/drawing/2014/main" id="{C42C62F1-D02F-443D-A295-5B7193D921CA}"/>
              </a:ext>
            </a:extLst>
          </p:cNvPr>
          <p:cNvPicPr>
            <a:picLocks noChangeAspect="1"/>
          </p:cNvPicPr>
          <p:nvPr/>
        </p:nvPicPr>
        <p:blipFill>
          <a:blip r:embed="rId6"/>
          <a:stretch>
            <a:fillRect/>
          </a:stretch>
        </p:blipFill>
        <p:spPr>
          <a:xfrm>
            <a:off x="4773129" y="3314775"/>
            <a:ext cx="3376638" cy="2492439"/>
          </a:xfrm>
          <a:prstGeom prst="rect">
            <a:avLst/>
          </a:prstGeom>
        </p:spPr>
      </p:pic>
      <p:sp>
        <p:nvSpPr>
          <p:cNvPr id="16" name="文本框 15">
            <a:extLst>
              <a:ext uri="{FF2B5EF4-FFF2-40B4-BE49-F238E27FC236}">
                <a16:creationId xmlns:a16="http://schemas.microsoft.com/office/drawing/2014/main" id="{0A242E05-EA03-4C20-AE91-B727D67FAC61}"/>
              </a:ext>
            </a:extLst>
          </p:cNvPr>
          <p:cNvSpPr txBox="1"/>
          <p:nvPr/>
        </p:nvSpPr>
        <p:spPr>
          <a:xfrm>
            <a:off x="2568247" y="5972391"/>
            <a:ext cx="1457795" cy="369332"/>
          </a:xfrm>
          <a:prstGeom prst="rect">
            <a:avLst/>
          </a:prstGeom>
          <a:noFill/>
          <a:ln>
            <a:solidFill>
              <a:schemeClr val="bg1"/>
            </a:solidFill>
          </a:ln>
        </p:spPr>
        <p:txBody>
          <a:bodyPr wrap="square" rtlCol="0">
            <a:spAutoFit/>
          </a:bodyPr>
          <a:lstStyle/>
          <a:p>
            <a:r>
              <a:rPr lang="zh-CN" altLang="en-US" dirty="0">
                <a:solidFill>
                  <a:srgbClr val="231F20"/>
                </a:solidFill>
                <a:effectLst/>
                <a:latin typeface="楷体" panose="02010609060101010101" pitchFamily="49" charset="-122"/>
                <a:ea typeface="楷体" panose="02010609060101010101" pitchFamily="49" charset="-122"/>
              </a:rPr>
              <a:t>任务场景一</a:t>
            </a:r>
            <a:endParaRPr lang="zh-CN" altLang="en-US" sz="3200" b="1" baseline="30000" dirty="0">
              <a:solidFill>
                <a:schemeClr val="accent5">
                  <a:lumMod val="75000"/>
                </a:schemeClr>
              </a:solidFill>
              <a:latin typeface="楷体" panose="02010609060101010101" pitchFamily="49" charset="-122"/>
              <a:ea typeface="楷体" panose="02010609060101010101" pitchFamily="49" charset="-122"/>
            </a:endParaRPr>
          </a:p>
        </p:txBody>
      </p:sp>
      <p:sp>
        <p:nvSpPr>
          <p:cNvPr id="17" name="文本框 16">
            <a:extLst>
              <a:ext uri="{FF2B5EF4-FFF2-40B4-BE49-F238E27FC236}">
                <a16:creationId xmlns:a16="http://schemas.microsoft.com/office/drawing/2014/main" id="{75D7CF9F-F5CA-42ED-A7FE-40C15261AFD3}"/>
              </a:ext>
            </a:extLst>
          </p:cNvPr>
          <p:cNvSpPr txBox="1"/>
          <p:nvPr/>
        </p:nvSpPr>
        <p:spPr>
          <a:xfrm>
            <a:off x="5507665" y="5972391"/>
            <a:ext cx="1457795" cy="369332"/>
          </a:xfrm>
          <a:prstGeom prst="rect">
            <a:avLst/>
          </a:prstGeom>
          <a:noFill/>
          <a:ln>
            <a:solidFill>
              <a:schemeClr val="bg1"/>
            </a:solidFill>
          </a:ln>
        </p:spPr>
        <p:txBody>
          <a:bodyPr wrap="square" rtlCol="0">
            <a:spAutoFit/>
          </a:bodyPr>
          <a:lstStyle/>
          <a:p>
            <a:r>
              <a:rPr lang="zh-CN" altLang="en-US" dirty="0">
                <a:solidFill>
                  <a:srgbClr val="231F20"/>
                </a:solidFill>
                <a:effectLst/>
                <a:latin typeface="楷体" panose="02010609060101010101" pitchFamily="49" charset="-122"/>
                <a:ea typeface="楷体" panose="02010609060101010101" pitchFamily="49" charset="-122"/>
              </a:rPr>
              <a:t>任务场景二</a:t>
            </a:r>
            <a:endParaRPr lang="zh-CN" altLang="en-US" sz="3200" b="1" baseline="30000" dirty="0">
              <a:solidFill>
                <a:schemeClr val="accent5">
                  <a:lumMod val="75000"/>
                </a:schemeClr>
              </a:solidFill>
              <a:latin typeface="楷体" panose="02010609060101010101" pitchFamily="49" charset="-122"/>
              <a:ea typeface="楷体" panose="02010609060101010101" pitchFamily="49" charset="-122"/>
            </a:endParaRPr>
          </a:p>
        </p:txBody>
      </p:sp>
      <p:sp>
        <p:nvSpPr>
          <p:cNvPr id="18" name="矩形 17">
            <a:extLst>
              <a:ext uri="{FF2B5EF4-FFF2-40B4-BE49-F238E27FC236}">
                <a16:creationId xmlns:a16="http://schemas.microsoft.com/office/drawing/2014/main" id="{0BF40A81-1713-4D6B-A4E3-9668A5C87475}"/>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19" name="矩形 18">
            <a:extLst>
              <a:ext uri="{FF2B5EF4-FFF2-40B4-BE49-F238E27FC236}">
                <a16:creationId xmlns:a16="http://schemas.microsoft.com/office/drawing/2014/main" id="{49F7BD3F-BFB6-4A63-8666-1C597D6B657A}"/>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20" name="矩形 19">
            <a:extLst>
              <a:ext uri="{FF2B5EF4-FFF2-40B4-BE49-F238E27FC236}">
                <a16:creationId xmlns:a16="http://schemas.microsoft.com/office/drawing/2014/main" id="{F224197B-D69C-4D20-8CFE-7BBC34072B62}"/>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22" name="矩形 21">
            <a:extLst>
              <a:ext uri="{FF2B5EF4-FFF2-40B4-BE49-F238E27FC236}">
                <a16:creationId xmlns:a16="http://schemas.microsoft.com/office/drawing/2014/main" id="{D1DE7786-F234-4657-93B3-FFD481CF7411}"/>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31" name="文本框 30">
            <a:extLst>
              <a:ext uri="{FF2B5EF4-FFF2-40B4-BE49-F238E27FC236}">
                <a16:creationId xmlns:a16="http://schemas.microsoft.com/office/drawing/2014/main" id="{DC200926-9778-46BC-8E25-A761F510E9FD}"/>
              </a:ext>
            </a:extLst>
          </p:cNvPr>
          <p:cNvSpPr txBox="1"/>
          <p:nvPr/>
        </p:nvSpPr>
        <p:spPr>
          <a:xfrm>
            <a:off x="2215298" y="1776298"/>
            <a:ext cx="8939171" cy="369332"/>
          </a:xfrm>
          <a:prstGeom prst="rect">
            <a:avLst/>
          </a:prstGeom>
          <a:noFill/>
        </p:spPr>
        <p:txBody>
          <a:bodyPr wrap="square" rtlCol="0">
            <a:spAutoFit/>
          </a:bodyPr>
          <a:lstStyle/>
          <a:p>
            <a:pPr algn="just"/>
            <a:r>
              <a:rPr lang="zh-CN" altLang="en-US" dirty="0">
                <a:latin typeface="Times New Roman" panose="02020603050405020304" pitchFamily="18" charset="0"/>
                <a:ea typeface="楷体" panose="02010609060101010101" pitchFamily="49" charset="-122"/>
              </a:rPr>
              <a:t>实验路由协议：</a:t>
            </a:r>
            <a:r>
              <a:rPr lang="en-US" altLang="zh-CN" dirty="0">
                <a:latin typeface="Times New Roman" panose="02020603050405020304" pitchFamily="18" charset="0"/>
                <a:ea typeface="楷体" panose="02010609060101010101" pitchFamily="49" charset="-122"/>
              </a:rPr>
              <a:t>Epidemic[127]</a:t>
            </a:r>
            <a:r>
              <a:rPr lang="zh-CN" altLang="en-US" dirty="0">
                <a:latin typeface="Times New Roman" panose="02020603050405020304" pitchFamily="18" charset="0"/>
                <a:ea typeface="楷体" panose="02010609060101010101" pitchFamily="49" charset="-122"/>
              </a:rPr>
              <a:t>、</a:t>
            </a:r>
            <a:r>
              <a:rPr lang="en-US" altLang="zh-CN" dirty="0" err="1">
                <a:latin typeface="Times New Roman" panose="02020603050405020304" pitchFamily="18" charset="0"/>
                <a:ea typeface="楷体" panose="02010609060101010101" pitchFamily="49" charset="-122"/>
              </a:rPr>
              <a:t>SprayAndWait</a:t>
            </a:r>
            <a:r>
              <a:rPr lang="en-US" altLang="zh-CN" dirty="0">
                <a:latin typeface="Times New Roman" panose="02020603050405020304" pitchFamily="18" charset="0"/>
                <a:ea typeface="楷体" panose="02010609060101010101" pitchFamily="49" charset="-122"/>
              </a:rPr>
              <a:t>[128]</a:t>
            </a:r>
            <a:r>
              <a:rPr lang="zh-CN" altLang="en-US" dirty="0">
                <a:latin typeface="Times New Roman" panose="02020603050405020304" pitchFamily="18" charset="0"/>
                <a:ea typeface="楷体" panose="02010609060101010101" pitchFamily="49" charset="-122"/>
              </a:rPr>
              <a:t>、</a:t>
            </a:r>
            <a:r>
              <a:rPr lang="en-US" altLang="zh-CN" dirty="0">
                <a:latin typeface="Times New Roman" panose="02020603050405020304" pitchFamily="18" charset="0"/>
                <a:ea typeface="楷体" panose="02010609060101010101" pitchFamily="49" charset="-122"/>
              </a:rPr>
              <a:t>Prophet[129] </a:t>
            </a:r>
            <a:r>
              <a:rPr lang="zh-CN" altLang="en-US" dirty="0">
                <a:latin typeface="Times New Roman" panose="02020603050405020304" pitchFamily="18" charset="0"/>
                <a:ea typeface="楷体" panose="02010609060101010101" pitchFamily="49" charset="-122"/>
              </a:rPr>
              <a:t>以及 </a:t>
            </a:r>
            <a:r>
              <a:rPr lang="en-US" altLang="zh-CN" dirty="0" err="1">
                <a:latin typeface="Times New Roman" panose="02020603050405020304" pitchFamily="18" charset="0"/>
                <a:ea typeface="楷体" panose="02010609060101010101" pitchFamily="49" charset="-122"/>
              </a:rPr>
              <a:t>MaxProp</a:t>
            </a:r>
            <a:r>
              <a:rPr lang="en-US" altLang="zh-CN" dirty="0">
                <a:latin typeface="Times New Roman" panose="02020603050405020304" pitchFamily="18" charset="0"/>
                <a:ea typeface="楷体" panose="02010609060101010101" pitchFamily="49" charset="-122"/>
              </a:rPr>
              <a:t>[130] </a:t>
            </a:r>
            <a:endParaRPr lang="zh-CN" altLang="en-US" dirty="0">
              <a:latin typeface="Times New Roman" panose="02020603050405020304" pitchFamily="18" charset="0"/>
              <a:ea typeface="楷体" panose="02010609060101010101" pitchFamily="49" charset="-122"/>
            </a:endParaRPr>
          </a:p>
        </p:txBody>
      </p:sp>
      <p:sp>
        <p:nvSpPr>
          <p:cNvPr id="28" name="文本框 27">
            <a:extLst>
              <a:ext uri="{FF2B5EF4-FFF2-40B4-BE49-F238E27FC236}">
                <a16:creationId xmlns:a16="http://schemas.microsoft.com/office/drawing/2014/main" id="{09B8D83E-89BA-427B-A5AA-0AED206739E5}"/>
              </a:ext>
            </a:extLst>
          </p:cNvPr>
          <p:cNvSpPr txBox="1"/>
          <p:nvPr/>
        </p:nvSpPr>
        <p:spPr>
          <a:xfrm>
            <a:off x="2215298" y="941839"/>
            <a:ext cx="1415772" cy="461665"/>
          </a:xfrm>
          <a:prstGeom prst="rect">
            <a:avLst/>
          </a:prstGeom>
          <a:noFill/>
          <a:ln>
            <a:solidFill>
              <a:schemeClr val="bg1"/>
            </a:solidFill>
          </a:ln>
        </p:spPr>
        <p:txBody>
          <a:bodyPr wrap="none" rtlCol="0">
            <a:spAutoFit/>
          </a:bodyPr>
          <a:lstStyle/>
          <a:p>
            <a:r>
              <a:rPr lang="zh-CN" altLang="en-US" sz="2400" dirty="0">
                <a:effectLst/>
                <a:latin typeface="Times New Roman" panose="02020603050405020304" pitchFamily="18" charset="0"/>
                <a:cs typeface="Times New Roman" panose="02020603050405020304" pitchFamily="18" charset="0"/>
              </a:rPr>
              <a:t>实验设置</a:t>
            </a:r>
          </a:p>
        </p:txBody>
      </p:sp>
    </p:spTree>
    <p:extLst>
      <p:ext uri="{BB962C8B-B14F-4D97-AF65-F5344CB8AC3E}">
        <p14:creationId xmlns:p14="http://schemas.microsoft.com/office/powerpoint/2010/main" val="157513417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5" name="矩形 24">
            <a:extLst>
              <a:ext uri="{FF2B5EF4-FFF2-40B4-BE49-F238E27FC236}">
                <a16:creationId xmlns:a16="http://schemas.microsoft.com/office/drawing/2014/main" id="{79C14730-F2C0-479D-94AE-D3C5C9E7A212}"/>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6" name="文本框 25">
            <a:extLst>
              <a:ext uri="{FF2B5EF4-FFF2-40B4-BE49-F238E27FC236}">
                <a16:creationId xmlns:a16="http://schemas.microsoft.com/office/drawing/2014/main" id="{D814CF51-B648-4DFA-AE11-8ED6EA8CC343}"/>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7" name="图片 26">
            <a:extLst>
              <a:ext uri="{FF2B5EF4-FFF2-40B4-BE49-F238E27FC236}">
                <a16:creationId xmlns:a16="http://schemas.microsoft.com/office/drawing/2014/main" id="{5EC54F45-32A8-490E-8854-61A0AFE6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sp>
        <p:nvSpPr>
          <p:cNvPr id="15" name="文本框 14">
            <a:extLst>
              <a:ext uri="{FF2B5EF4-FFF2-40B4-BE49-F238E27FC236}">
                <a16:creationId xmlns:a16="http://schemas.microsoft.com/office/drawing/2014/main" id="{BBC52F8E-C8CB-4736-8395-ECCB7852F2C4}"/>
              </a:ext>
            </a:extLst>
          </p:cNvPr>
          <p:cNvSpPr txBox="1"/>
          <p:nvPr/>
        </p:nvSpPr>
        <p:spPr>
          <a:xfrm>
            <a:off x="3735931" y="5234986"/>
            <a:ext cx="1457795" cy="369332"/>
          </a:xfrm>
          <a:prstGeom prst="rect">
            <a:avLst/>
          </a:prstGeom>
          <a:noFill/>
          <a:ln>
            <a:solidFill>
              <a:schemeClr val="bg1"/>
            </a:solidFill>
          </a:ln>
        </p:spPr>
        <p:txBody>
          <a:bodyPr wrap="square" rtlCol="0">
            <a:spAutoFit/>
          </a:bodyPr>
          <a:lstStyle/>
          <a:p>
            <a:r>
              <a:rPr lang="zh-CN" altLang="en-US" dirty="0">
                <a:solidFill>
                  <a:srgbClr val="231F20"/>
                </a:solidFill>
                <a:effectLst/>
                <a:latin typeface="楷体" panose="02010609060101010101" pitchFamily="49" charset="-122"/>
                <a:ea typeface="楷体" panose="02010609060101010101" pitchFamily="49" charset="-122"/>
              </a:rPr>
              <a:t>任务场景一</a:t>
            </a:r>
            <a:endParaRPr lang="zh-CN" altLang="en-US" sz="3200" b="1" baseline="30000" dirty="0">
              <a:solidFill>
                <a:schemeClr val="accent5">
                  <a:lumMod val="75000"/>
                </a:schemeClr>
              </a:solidFill>
              <a:latin typeface="楷体" panose="02010609060101010101" pitchFamily="49" charset="-122"/>
              <a:ea typeface="楷体" panose="02010609060101010101" pitchFamily="49" charset="-122"/>
            </a:endParaRPr>
          </a:p>
        </p:txBody>
      </p:sp>
      <p:sp>
        <p:nvSpPr>
          <p:cNvPr id="16" name="文本框 15">
            <a:extLst>
              <a:ext uri="{FF2B5EF4-FFF2-40B4-BE49-F238E27FC236}">
                <a16:creationId xmlns:a16="http://schemas.microsoft.com/office/drawing/2014/main" id="{5E687194-6102-40F9-8A93-0CEC4CB13D7E}"/>
              </a:ext>
            </a:extLst>
          </p:cNvPr>
          <p:cNvSpPr txBox="1"/>
          <p:nvPr/>
        </p:nvSpPr>
        <p:spPr>
          <a:xfrm>
            <a:off x="9251124" y="5280027"/>
            <a:ext cx="1457795" cy="369332"/>
          </a:xfrm>
          <a:prstGeom prst="rect">
            <a:avLst/>
          </a:prstGeom>
          <a:noFill/>
          <a:ln>
            <a:solidFill>
              <a:schemeClr val="bg1"/>
            </a:solidFill>
          </a:ln>
        </p:spPr>
        <p:txBody>
          <a:bodyPr wrap="square" rtlCol="0">
            <a:spAutoFit/>
          </a:bodyPr>
          <a:lstStyle/>
          <a:p>
            <a:r>
              <a:rPr lang="zh-CN" altLang="en-US" dirty="0">
                <a:solidFill>
                  <a:srgbClr val="231F20"/>
                </a:solidFill>
                <a:effectLst/>
                <a:latin typeface="楷体" panose="02010609060101010101" pitchFamily="49" charset="-122"/>
                <a:ea typeface="楷体" panose="02010609060101010101" pitchFamily="49" charset="-122"/>
              </a:rPr>
              <a:t>任务场景二</a:t>
            </a:r>
            <a:endParaRPr lang="zh-CN" altLang="en-US" sz="3200" b="1" baseline="30000" dirty="0">
              <a:solidFill>
                <a:schemeClr val="accent5">
                  <a:lumMod val="75000"/>
                </a:schemeClr>
              </a:solidFill>
              <a:latin typeface="楷体" panose="02010609060101010101" pitchFamily="49" charset="-122"/>
              <a:ea typeface="楷体" panose="02010609060101010101" pitchFamily="49" charset="-122"/>
            </a:endParaRPr>
          </a:p>
        </p:txBody>
      </p:sp>
      <p:sp>
        <p:nvSpPr>
          <p:cNvPr id="17" name="文本框 16">
            <a:extLst>
              <a:ext uri="{FF2B5EF4-FFF2-40B4-BE49-F238E27FC236}">
                <a16:creationId xmlns:a16="http://schemas.microsoft.com/office/drawing/2014/main" id="{9FB8D020-4330-461D-909C-C54C1D9998D8}"/>
              </a:ext>
            </a:extLst>
          </p:cNvPr>
          <p:cNvSpPr txBox="1"/>
          <p:nvPr/>
        </p:nvSpPr>
        <p:spPr>
          <a:xfrm>
            <a:off x="4533053" y="5959788"/>
            <a:ext cx="4847855" cy="369332"/>
          </a:xfrm>
          <a:prstGeom prst="rect">
            <a:avLst/>
          </a:prstGeom>
          <a:noFill/>
          <a:ln>
            <a:solidFill>
              <a:schemeClr val="bg1"/>
            </a:solidFill>
          </a:ln>
        </p:spPr>
        <p:txBody>
          <a:bodyPr wrap="square" rtlCol="0">
            <a:spAutoFit/>
          </a:bodyPr>
          <a:lstStyle/>
          <a:p>
            <a:r>
              <a:rPr lang="en-US" altLang="zh-CN" dirty="0">
                <a:solidFill>
                  <a:srgbClr val="FF0000"/>
                </a:solidFill>
                <a:effectLst/>
                <a:latin typeface="Times New Roman" panose="02020603050405020304" pitchFamily="18" charset="0"/>
                <a:ea typeface="楷体" panose="02010609060101010101" pitchFamily="49" charset="-122"/>
              </a:rPr>
              <a:t>CNN + GMM </a:t>
            </a:r>
            <a:r>
              <a:rPr lang="zh-CN" altLang="en-US" dirty="0">
                <a:solidFill>
                  <a:srgbClr val="231F20"/>
                </a:solidFill>
                <a:effectLst/>
                <a:latin typeface="Times New Roman" panose="02020603050405020304" pitchFamily="18" charset="0"/>
                <a:ea typeface="楷体" panose="02010609060101010101" pitchFamily="49" charset="-122"/>
              </a:rPr>
              <a:t>算法的性能优于其他算法组合</a:t>
            </a:r>
            <a:endParaRPr lang="zh-CN" altLang="en-US" sz="3200" b="1" dirty="0">
              <a:solidFill>
                <a:schemeClr val="accent5">
                  <a:lumMod val="75000"/>
                </a:schemeClr>
              </a:solidFill>
              <a:latin typeface="Times New Roman" panose="02020603050405020304" pitchFamily="18" charset="0"/>
              <a:ea typeface="楷体" panose="02010609060101010101" pitchFamily="49" charset="-122"/>
            </a:endParaRPr>
          </a:p>
        </p:txBody>
      </p:sp>
      <p:sp>
        <p:nvSpPr>
          <p:cNvPr id="18" name="矩形 17">
            <a:extLst>
              <a:ext uri="{FF2B5EF4-FFF2-40B4-BE49-F238E27FC236}">
                <a16:creationId xmlns:a16="http://schemas.microsoft.com/office/drawing/2014/main" id="{375F74C2-7285-4D7C-AE74-8B9465CA9B28}"/>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19" name="矩形 18">
            <a:extLst>
              <a:ext uri="{FF2B5EF4-FFF2-40B4-BE49-F238E27FC236}">
                <a16:creationId xmlns:a16="http://schemas.microsoft.com/office/drawing/2014/main" id="{46B32357-A6D1-4C10-B662-5A745A5150CC}"/>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20" name="矩形 19">
            <a:extLst>
              <a:ext uri="{FF2B5EF4-FFF2-40B4-BE49-F238E27FC236}">
                <a16:creationId xmlns:a16="http://schemas.microsoft.com/office/drawing/2014/main" id="{880F90B1-512E-450C-8638-77388E612292}"/>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21" name="矩形 20">
            <a:extLst>
              <a:ext uri="{FF2B5EF4-FFF2-40B4-BE49-F238E27FC236}">
                <a16:creationId xmlns:a16="http://schemas.microsoft.com/office/drawing/2014/main" id="{ABCF6541-E4BF-4BA7-AF1B-DC39C18873EB}"/>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pic>
        <p:nvPicPr>
          <p:cNvPr id="4" name="图片 3">
            <a:extLst>
              <a:ext uri="{FF2B5EF4-FFF2-40B4-BE49-F238E27FC236}">
                <a16:creationId xmlns:a16="http://schemas.microsoft.com/office/drawing/2014/main" id="{A8C1B977-8DFC-48C0-AF55-D0FF88DEB04B}"/>
              </a:ext>
            </a:extLst>
          </p:cNvPr>
          <p:cNvPicPr>
            <a:picLocks noChangeAspect="1"/>
          </p:cNvPicPr>
          <p:nvPr/>
        </p:nvPicPr>
        <p:blipFill>
          <a:blip r:embed="rId4"/>
          <a:stretch>
            <a:fillRect/>
          </a:stretch>
        </p:blipFill>
        <p:spPr>
          <a:xfrm>
            <a:off x="1987151" y="2420309"/>
            <a:ext cx="4921900" cy="2734114"/>
          </a:xfrm>
          <a:prstGeom prst="rect">
            <a:avLst/>
          </a:prstGeom>
        </p:spPr>
      </p:pic>
      <p:pic>
        <p:nvPicPr>
          <p:cNvPr id="6" name="图片 5">
            <a:extLst>
              <a:ext uri="{FF2B5EF4-FFF2-40B4-BE49-F238E27FC236}">
                <a16:creationId xmlns:a16="http://schemas.microsoft.com/office/drawing/2014/main" id="{A13E6BA7-2D0A-43B5-B75A-7C0B85D07A70}"/>
              </a:ext>
            </a:extLst>
          </p:cNvPr>
          <p:cNvPicPr>
            <a:picLocks noChangeAspect="1"/>
          </p:cNvPicPr>
          <p:nvPr/>
        </p:nvPicPr>
        <p:blipFill>
          <a:blip r:embed="rId5"/>
          <a:stretch>
            <a:fillRect/>
          </a:stretch>
        </p:blipFill>
        <p:spPr>
          <a:xfrm>
            <a:off x="6965197" y="2420309"/>
            <a:ext cx="5018201" cy="2779155"/>
          </a:xfrm>
          <a:prstGeom prst="rect">
            <a:avLst/>
          </a:prstGeom>
        </p:spPr>
      </p:pic>
      <p:sp>
        <p:nvSpPr>
          <p:cNvPr id="22" name="文本框 21">
            <a:extLst>
              <a:ext uri="{FF2B5EF4-FFF2-40B4-BE49-F238E27FC236}">
                <a16:creationId xmlns:a16="http://schemas.microsoft.com/office/drawing/2014/main" id="{BBC252BF-657E-4C71-8C7D-E20C5A702CDB}"/>
              </a:ext>
            </a:extLst>
          </p:cNvPr>
          <p:cNvSpPr txBox="1"/>
          <p:nvPr/>
        </p:nvSpPr>
        <p:spPr>
          <a:xfrm>
            <a:off x="2215298" y="941839"/>
            <a:ext cx="4185761" cy="830997"/>
          </a:xfrm>
          <a:prstGeom prst="rect">
            <a:avLst/>
          </a:prstGeom>
          <a:noFill/>
          <a:ln>
            <a:solidFill>
              <a:schemeClr val="bg1"/>
            </a:solidFill>
          </a:ln>
        </p:spPr>
        <p:txBody>
          <a:bodyPr wrap="none" rtlCol="0">
            <a:spAutoFit/>
          </a:bodyPr>
          <a:lstStyle/>
          <a:p>
            <a:r>
              <a:rPr lang="zh-CN" altLang="en-US" sz="2400" dirty="0">
                <a:effectLst/>
                <a:latin typeface="Times New Roman" panose="02020603050405020304" pitchFamily="18" charset="0"/>
                <a:cs typeface="Times New Roman" panose="02020603050405020304" pitchFamily="18" charset="0"/>
              </a:rPr>
              <a:t>监督学习和聚类算法组合对比</a:t>
            </a:r>
          </a:p>
          <a:p>
            <a:endParaRPr lang="zh-CN" alt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50783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4" name="文本框 23">
            <a:extLst>
              <a:ext uri="{FF2B5EF4-FFF2-40B4-BE49-F238E27FC236}">
                <a16:creationId xmlns:a16="http://schemas.microsoft.com/office/drawing/2014/main" id="{314B801D-E3D3-416C-BEE0-CE52F889302F}"/>
              </a:ext>
            </a:extLst>
          </p:cNvPr>
          <p:cNvSpPr txBox="1"/>
          <p:nvPr/>
        </p:nvSpPr>
        <p:spPr>
          <a:xfrm>
            <a:off x="2215298" y="941839"/>
            <a:ext cx="1415772" cy="461665"/>
          </a:xfrm>
          <a:prstGeom prst="rect">
            <a:avLst/>
          </a:prstGeom>
          <a:noFill/>
          <a:ln>
            <a:solidFill>
              <a:schemeClr val="bg1"/>
            </a:solidFill>
          </a:ln>
        </p:spPr>
        <p:txBody>
          <a:bodyPr wrap="none" rtlCol="0">
            <a:spAutoFit/>
          </a:bodyPr>
          <a:lstStyle/>
          <a:p>
            <a:r>
              <a:rPr lang="zh-CN" altLang="en-US" sz="2400" dirty="0">
                <a:solidFill>
                  <a:srgbClr val="231F20"/>
                </a:solidFill>
                <a:effectLst/>
                <a:latin typeface="+mn-ea"/>
              </a:rPr>
              <a:t>选题意义</a:t>
            </a:r>
            <a:endParaRPr lang="zh-CN" altLang="en-US" sz="3200" b="1" dirty="0">
              <a:solidFill>
                <a:schemeClr val="accent5">
                  <a:lumMod val="75000"/>
                </a:schemeClr>
              </a:solidFill>
              <a:latin typeface="+mn-ea"/>
            </a:endParaRPr>
          </a:p>
        </p:txBody>
      </p:sp>
      <p:sp>
        <p:nvSpPr>
          <p:cNvPr id="16" name="文本框 15">
            <a:extLst>
              <a:ext uri="{FF2B5EF4-FFF2-40B4-BE49-F238E27FC236}">
                <a16:creationId xmlns:a16="http://schemas.microsoft.com/office/drawing/2014/main" id="{674CFD73-4BAC-440B-9D8F-31F95C09D931}"/>
              </a:ext>
            </a:extLst>
          </p:cNvPr>
          <p:cNvSpPr txBox="1"/>
          <p:nvPr/>
        </p:nvSpPr>
        <p:spPr>
          <a:xfrm>
            <a:off x="3090948" y="1759318"/>
            <a:ext cx="2631426" cy="461665"/>
          </a:xfrm>
          <a:prstGeom prst="rect">
            <a:avLst/>
          </a:prstGeom>
          <a:noFill/>
          <a:ln>
            <a:solidFill>
              <a:schemeClr val="bg1"/>
            </a:solidFill>
          </a:ln>
        </p:spPr>
        <p:txBody>
          <a:bodyPr wrap="square" rtlCol="0">
            <a:spAutoFit/>
          </a:bodyPr>
          <a:lstStyle/>
          <a:p>
            <a:r>
              <a:rPr lang="zh-CN" altLang="en-US" sz="2400" dirty="0">
                <a:solidFill>
                  <a:srgbClr val="231F20"/>
                </a:solidFill>
                <a:effectLst/>
                <a:latin typeface="楷体" panose="02010609060101010101" pitchFamily="49" charset="-122"/>
                <a:ea typeface="楷体" panose="02010609060101010101" pitchFamily="49" charset="-122"/>
              </a:rPr>
              <a:t>无人机自组织网络</a:t>
            </a:r>
            <a:endParaRPr lang="zh-CN" altLang="en-US" sz="3200" b="1" baseline="30000" dirty="0">
              <a:solidFill>
                <a:schemeClr val="accent5">
                  <a:lumMod val="75000"/>
                </a:schemeClr>
              </a:solidFill>
              <a:latin typeface="楷体" panose="02010609060101010101" pitchFamily="49" charset="-122"/>
              <a:ea typeface="楷体" panose="02010609060101010101" pitchFamily="49" charset="-122"/>
            </a:endParaRPr>
          </a:p>
        </p:txBody>
      </p:sp>
      <p:sp>
        <p:nvSpPr>
          <p:cNvPr id="4" name="矩形: 圆角 3">
            <a:extLst>
              <a:ext uri="{FF2B5EF4-FFF2-40B4-BE49-F238E27FC236}">
                <a16:creationId xmlns:a16="http://schemas.microsoft.com/office/drawing/2014/main" id="{CC3BE6F7-5425-4246-A3C6-0211E8321FB7}"/>
              </a:ext>
            </a:extLst>
          </p:cNvPr>
          <p:cNvSpPr/>
          <p:nvPr/>
        </p:nvSpPr>
        <p:spPr>
          <a:xfrm>
            <a:off x="2625725" y="2358354"/>
            <a:ext cx="930446" cy="461665"/>
          </a:xfrm>
          <a:prstGeom prst="roundRect">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楷体" panose="02010609060101010101" pitchFamily="49" charset="-122"/>
                <a:ea typeface="楷体" panose="02010609060101010101" pitchFamily="49" charset="-122"/>
              </a:rPr>
              <a:t>多跳</a:t>
            </a:r>
          </a:p>
        </p:txBody>
      </p:sp>
      <p:sp>
        <p:nvSpPr>
          <p:cNvPr id="19" name="矩形: 圆角 18">
            <a:extLst>
              <a:ext uri="{FF2B5EF4-FFF2-40B4-BE49-F238E27FC236}">
                <a16:creationId xmlns:a16="http://schemas.microsoft.com/office/drawing/2014/main" id="{0E8048EC-E26C-47CA-B824-EF6CDA912EC0}"/>
              </a:ext>
            </a:extLst>
          </p:cNvPr>
          <p:cNvSpPr/>
          <p:nvPr/>
        </p:nvSpPr>
        <p:spPr>
          <a:xfrm>
            <a:off x="3941438" y="2382753"/>
            <a:ext cx="930446" cy="461665"/>
          </a:xfrm>
          <a:prstGeom prst="roundRect">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楷体" panose="02010609060101010101" pitchFamily="49" charset="-122"/>
                <a:ea typeface="楷体" panose="02010609060101010101" pitchFamily="49" charset="-122"/>
              </a:rPr>
              <a:t>自组织</a:t>
            </a:r>
          </a:p>
        </p:txBody>
      </p:sp>
      <p:sp>
        <p:nvSpPr>
          <p:cNvPr id="21" name="矩形: 圆角 20">
            <a:extLst>
              <a:ext uri="{FF2B5EF4-FFF2-40B4-BE49-F238E27FC236}">
                <a16:creationId xmlns:a16="http://schemas.microsoft.com/office/drawing/2014/main" id="{1E38934A-5D79-4A8A-B357-4E7ACC4D492C}"/>
              </a:ext>
            </a:extLst>
          </p:cNvPr>
          <p:cNvSpPr/>
          <p:nvPr/>
        </p:nvSpPr>
        <p:spPr>
          <a:xfrm>
            <a:off x="5257151" y="2382753"/>
            <a:ext cx="930446" cy="461665"/>
          </a:xfrm>
          <a:prstGeom prst="roundRect">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楷体" panose="02010609060101010101" pitchFamily="49" charset="-122"/>
                <a:ea typeface="楷体" panose="02010609060101010101" pitchFamily="49" charset="-122"/>
              </a:rPr>
              <a:t>无中心</a:t>
            </a:r>
          </a:p>
        </p:txBody>
      </p:sp>
      <p:sp>
        <p:nvSpPr>
          <p:cNvPr id="22" name="矩形: 圆角 21">
            <a:extLst>
              <a:ext uri="{FF2B5EF4-FFF2-40B4-BE49-F238E27FC236}">
                <a16:creationId xmlns:a16="http://schemas.microsoft.com/office/drawing/2014/main" id="{529BD752-758F-485B-AB2D-38CC79BBC98D}"/>
              </a:ext>
            </a:extLst>
          </p:cNvPr>
          <p:cNvSpPr/>
          <p:nvPr/>
        </p:nvSpPr>
        <p:spPr>
          <a:xfrm>
            <a:off x="2625725" y="3096586"/>
            <a:ext cx="3561872" cy="1002795"/>
          </a:xfrm>
          <a:prstGeom prst="roundRect">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楷体" panose="02010609060101010101" pitchFamily="49" charset="-122"/>
                <a:ea typeface="楷体" panose="02010609060101010101" pitchFamily="49" charset="-122"/>
              </a:rPr>
              <a:t>节点的高速移动性</a:t>
            </a:r>
            <a:endParaRPr lang="en-US" altLang="zh-CN"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网络拓扑的高度动态性</a:t>
            </a:r>
            <a:endParaRPr lang="en-US" altLang="zh-CN" dirty="0">
              <a:latin typeface="楷体" panose="02010609060101010101" pitchFamily="49" charset="-122"/>
              <a:ea typeface="楷体" panose="02010609060101010101" pitchFamily="49" charset="-122"/>
            </a:endParaRPr>
          </a:p>
        </p:txBody>
      </p:sp>
      <p:sp>
        <p:nvSpPr>
          <p:cNvPr id="26" name="矩形: 圆角 25">
            <a:extLst>
              <a:ext uri="{FF2B5EF4-FFF2-40B4-BE49-F238E27FC236}">
                <a16:creationId xmlns:a16="http://schemas.microsoft.com/office/drawing/2014/main" id="{AB0FB8F2-F4FC-4052-B824-E0317B300395}"/>
              </a:ext>
            </a:extLst>
          </p:cNvPr>
          <p:cNvSpPr/>
          <p:nvPr/>
        </p:nvSpPr>
        <p:spPr>
          <a:xfrm>
            <a:off x="2625725" y="4351549"/>
            <a:ext cx="3561872" cy="1002795"/>
          </a:xfrm>
          <a:prstGeom prst="roundRect">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楷体" panose="02010609060101010101" pitchFamily="49" charset="-122"/>
                <a:ea typeface="楷体" panose="02010609060101010101" pitchFamily="49" charset="-122"/>
              </a:rPr>
              <a:t>节点的稀疏性</a:t>
            </a:r>
            <a:endParaRPr lang="en-US" altLang="zh-CN"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通信连接的间断性</a:t>
            </a:r>
            <a:endParaRPr lang="en-US" altLang="zh-CN" dirty="0">
              <a:latin typeface="楷体" panose="02010609060101010101" pitchFamily="49" charset="-122"/>
              <a:ea typeface="楷体" panose="02010609060101010101" pitchFamily="49" charset="-122"/>
            </a:endParaRPr>
          </a:p>
        </p:txBody>
      </p:sp>
      <p:sp>
        <p:nvSpPr>
          <p:cNvPr id="27" name="矩形: 圆角 26">
            <a:extLst>
              <a:ext uri="{FF2B5EF4-FFF2-40B4-BE49-F238E27FC236}">
                <a16:creationId xmlns:a16="http://schemas.microsoft.com/office/drawing/2014/main" id="{DDF9E1D9-EF5C-4A03-AE47-ED979AEF6CE3}"/>
              </a:ext>
            </a:extLst>
          </p:cNvPr>
          <p:cNvSpPr/>
          <p:nvPr/>
        </p:nvSpPr>
        <p:spPr>
          <a:xfrm>
            <a:off x="2625725" y="5604774"/>
            <a:ext cx="3561872" cy="1002795"/>
          </a:xfrm>
          <a:prstGeom prst="roundRect">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楷体" panose="02010609060101010101" pitchFamily="49" charset="-122"/>
                <a:ea typeface="楷体" panose="02010609060101010101" pitchFamily="49" charset="-122"/>
              </a:rPr>
              <a:t>节点移动模型的特殊性</a:t>
            </a:r>
            <a:endParaRPr lang="en-US" altLang="zh-CN"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网络的异构型、开放性</a:t>
            </a:r>
            <a:endParaRPr lang="en-US" altLang="zh-CN" dirty="0">
              <a:latin typeface="楷体" panose="02010609060101010101" pitchFamily="49" charset="-122"/>
              <a:ea typeface="楷体" panose="02010609060101010101" pitchFamily="49" charset="-122"/>
            </a:endParaRPr>
          </a:p>
        </p:txBody>
      </p:sp>
      <p:sp>
        <p:nvSpPr>
          <p:cNvPr id="28" name="矩形: 圆角 27">
            <a:extLst>
              <a:ext uri="{FF2B5EF4-FFF2-40B4-BE49-F238E27FC236}">
                <a16:creationId xmlns:a16="http://schemas.microsoft.com/office/drawing/2014/main" id="{5F7C069F-3098-488F-A60B-6BDA06BFB38D}"/>
              </a:ext>
            </a:extLst>
          </p:cNvPr>
          <p:cNvSpPr/>
          <p:nvPr/>
        </p:nvSpPr>
        <p:spPr>
          <a:xfrm>
            <a:off x="7674590" y="3825474"/>
            <a:ext cx="3561872" cy="1642877"/>
          </a:xfrm>
          <a:prstGeom prst="roundRect">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楷体" panose="02010609060101010101" pitchFamily="49" charset="-122"/>
                <a:ea typeface="楷体" panose="02010609060101010101" pitchFamily="49" charset="-122"/>
              </a:rPr>
              <a:t>针对无人机自组织网络的特点</a:t>
            </a:r>
            <a:endParaRPr lang="en-US" altLang="zh-CN" dirty="0">
              <a:latin typeface="楷体" panose="02010609060101010101" pitchFamily="49" charset="-122"/>
              <a:ea typeface="楷体" panose="02010609060101010101" pitchFamily="49" charset="-122"/>
            </a:endParaRPr>
          </a:p>
          <a:p>
            <a:pPr algn="ctr"/>
            <a:r>
              <a:rPr lang="zh-CN" altLang="en-US" dirty="0">
                <a:latin typeface="楷体" panose="02010609060101010101" pitchFamily="49" charset="-122"/>
                <a:ea typeface="楷体" panose="02010609060101010101" pitchFamily="49" charset="-122"/>
              </a:rPr>
              <a:t>对路由协议进行优化</a:t>
            </a:r>
            <a:endParaRPr lang="en-US" altLang="zh-CN" dirty="0">
              <a:latin typeface="楷体" panose="02010609060101010101" pitchFamily="49" charset="-122"/>
              <a:ea typeface="楷体" panose="02010609060101010101" pitchFamily="49" charset="-122"/>
            </a:endParaRPr>
          </a:p>
          <a:p>
            <a:pPr algn="ctr"/>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保证数据传输的高效</a:t>
            </a:r>
            <a:endParaRPr lang="en-US" altLang="zh-CN" dirty="0">
              <a:latin typeface="楷体" panose="02010609060101010101" pitchFamily="49" charset="-122"/>
              <a:ea typeface="楷体" panose="02010609060101010101" pitchFamily="49" charset="-122"/>
            </a:endParaRPr>
          </a:p>
          <a:p>
            <a:pPr algn="ctr"/>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保证数据传输的安全</a:t>
            </a:r>
            <a:endParaRPr lang="en-US" altLang="zh-CN" dirty="0">
              <a:latin typeface="楷体" panose="02010609060101010101" pitchFamily="49" charset="-122"/>
              <a:ea typeface="楷体" panose="02010609060101010101" pitchFamily="49" charset="-122"/>
            </a:endParaRPr>
          </a:p>
        </p:txBody>
      </p:sp>
      <p:sp>
        <p:nvSpPr>
          <p:cNvPr id="8" name="右大括号 7">
            <a:extLst>
              <a:ext uri="{FF2B5EF4-FFF2-40B4-BE49-F238E27FC236}">
                <a16:creationId xmlns:a16="http://schemas.microsoft.com/office/drawing/2014/main" id="{37C2E39D-2585-42C9-8481-26AA70685939}"/>
              </a:ext>
            </a:extLst>
          </p:cNvPr>
          <p:cNvSpPr/>
          <p:nvPr/>
        </p:nvSpPr>
        <p:spPr>
          <a:xfrm>
            <a:off x="6572864" y="2474193"/>
            <a:ext cx="590752" cy="4162583"/>
          </a:xfrm>
          <a:prstGeom prst="rightBrace">
            <a:avLst>
              <a:gd name="adj1" fmla="val 11485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F1344639-B0B2-4CF0-A68C-3E3D6B1E1069}"/>
              </a:ext>
            </a:extLst>
          </p:cNvPr>
          <p:cNvSpPr txBox="1"/>
          <p:nvPr/>
        </p:nvSpPr>
        <p:spPr>
          <a:xfrm>
            <a:off x="7469617" y="3096586"/>
            <a:ext cx="3971817" cy="461665"/>
          </a:xfrm>
          <a:prstGeom prst="rect">
            <a:avLst/>
          </a:prstGeom>
          <a:noFill/>
          <a:ln>
            <a:solidFill>
              <a:schemeClr val="bg1"/>
            </a:solidFill>
          </a:ln>
        </p:spPr>
        <p:txBody>
          <a:bodyPr wrap="square" rtlCol="0">
            <a:spAutoFit/>
          </a:bodyPr>
          <a:lstStyle/>
          <a:p>
            <a:r>
              <a:rPr lang="zh-CN" altLang="en-US" sz="2400" dirty="0">
                <a:solidFill>
                  <a:srgbClr val="231F20"/>
                </a:solidFill>
                <a:effectLst/>
                <a:latin typeface="楷体" panose="02010609060101010101" pitchFamily="49" charset="-122"/>
                <a:ea typeface="楷体" panose="02010609060101010101" pitchFamily="49" charset="-122"/>
              </a:rPr>
              <a:t>无人机自组织网络路由协议</a:t>
            </a:r>
            <a:endParaRPr lang="zh-CN" altLang="en-US" sz="3200" b="1" baseline="30000" dirty="0">
              <a:solidFill>
                <a:schemeClr val="accent5">
                  <a:lumMod val="75000"/>
                </a:schemeClr>
              </a:solidFill>
              <a:latin typeface="楷体" panose="02010609060101010101" pitchFamily="49" charset="-122"/>
              <a:ea typeface="楷体" panose="02010609060101010101" pitchFamily="49" charset="-122"/>
            </a:endParaRPr>
          </a:p>
        </p:txBody>
      </p:sp>
      <p:sp>
        <p:nvSpPr>
          <p:cNvPr id="30" name="矩形 29">
            <a:extLst>
              <a:ext uri="{FF2B5EF4-FFF2-40B4-BE49-F238E27FC236}">
                <a16:creationId xmlns:a16="http://schemas.microsoft.com/office/drawing/2014/main" id="{3CFA3152-F336-40FC-8DFF-1E4FAB81C75B}"/>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31" name="文本框 30">
            <a:extLst>
              <a:ext uri="{FF2B5EF4-FFF2-40B4-BE49-F238E27FC236}">
                <a16:creationId xmlns:a16="http://schemas.microsoft.com/office/drawing/2014/main" id="{8FE90B02-3886-443E-8811-1F16A680721D}"/>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研究背景</a:t>
            </a:r>
          </a:p>
        </p:txBody>
      </p:sp>
      <p:pic>
        <p:nvPicPr>
          <p:cNvPr id="32" name="图片 31">
            <a:extLst>
              <a:ext uri="{FF2B5EF4-FFF2-40B4-BE49-F238E27FC236}">
                <a16:creationId xmlns:a16="http://schemas.microsoft.com/office/drawing/2014/main" id="{85914FB1-6418-4034-9FF4-1700DC1EEE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sp>
        <p:nvSpPr>
          <p:cNvPr id="25" name="矩形 24">
            <a:extLst>
              <a:ext uri="{FF2B5EF4-FFF2-40B4-BE49-F238E27FC236}">
                <a16:creationId xmlns:a16="http://schemas.microsoft.com/office/drawing/2014/main" id="{8D7E0C2A-5509-41DB-8010-C5EF40BC1CB5}"/>
              </a:ext>
            </a:extLst>
          </p:cNvPr>
          <p:cNvSpPr/>
          <p:nvPr/>
        </p:nvSpPr>
        <p:spPr>
          <a:xfrm>
            <a:off x="80370" y="1438348"/>
            <a:ext cx="1522324" cy="599037"/>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mj-ea"/>
                <a:ea typeface="+mj-ea"/>
              </a:rPr>
              <a:t>研究背景</a:t>
            </a:r>
          </a:p>
        </p:txBody>
      </p:sp>
      <p:sp>
        <p:nvSpPr>
          <p:cNvPr id="37" name="矩形 36">
            <a:extLst>
              <a:ext uri="{FF2B5EF4-FFF2-40B4-BE49-F238E27FC236}">
                <a16:creationId xmlns:a16="http://schemas.microsoft.com/office/drawing/2014/main" id="{6E87E6D7-A14A-4F1E-9E3B-00CD69198DC4}"/>
              </a:ext>
            </a:extLst>
          </p:cNvPr>
          <p:cNvSpPr/>
          <p:nvPr/>
        </p:nvSpPr>
        <p:spPr>
          <a:xfrm>
            <a:off x="80370" y="2542780"/>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38" name="矩形 37">
            <a:extLst>
              <a:ext uri="{FF2B5EF4-FFF2-40B4-BE49-F238E27FC236}">
                <a16:creationId xmlns:a16="http://schemas.microsoft.com/office/drawing/2014/main" id="{CEC6039A-20BB-4245-9C2D-163666851DBB}"/>
              </a:ext>
            </a:extLst>
          </p:cNvPr>
          <p:cNvSpPr/>
          <p:nvPr/>
        </p:nvSpPr>
        <p:spPr>
          <a:xfrm>
            <a:off x="80370" y="3653362"/>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研究内容</a:t>
            </a:r>
          </a:p>
        </p:txBody>
      </p:sp>
      <p:sp>
        <p:nvSpPr>
          <p:cNvPr id="39" name="矩形 38">
            <a:extLst>
              <a:ext uri="{FF2B5EF4-FFF2-40B4-BE49-F238E27FC236}">
                <a16:creationId xmlns:a16="http://schemas.microsoft.com/office/drawing/2014/main" id="{657A5C2D-CB1E-443D-A5DA-2F0D705BB61A}"/>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Tree>
    <p:extLst>
      <p:ext uri="{BB962C8B-B14F-4D97-AF65-F5344CB8AC3E}">
        <p14:creationId xmlns:p14="http://schemas.microsoft.com/office/powerpoint/2010/main" val="279460653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5" name="矩形 24">
            <a:extLst>
              <a:ext uri="{FF2B5EF4-FFF2-40B4-BE49-F238E27FC236}">
                <a16:creationId xmlns:a16="http://schemas.microsoft.com/office/drawing/2014/main" id="{79C14730-F2C0-479D-94AE-D3C5C9E7A212}"/>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6" name="文本框 25">
            <a:extLst>
              <a:ext uri="{FF2B5EF4-FFF2-40B4-BE49-F238E27FC236}">
                <a16:creationId xmlns:a16="http://schemas.microsoft.com/office/drawing/2014/main" id="{D814CF51-B648-4DFA-AE11-8ED6EA8CC343}"/>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7" name="图片 26">
            <a:extLst>
              <a:ext uri="{FF2B5EF4-FFF2-40B4-BE49-F238E27FC236}">
                <a16:creationId xmlns:a16="http://schemas.microsoft.com/office/drawing/2014/main" id="{5EC54F45-32A8-490E-8854-61A0AFE6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4" name="图片 3">
            <a:extLst>
              <a:ext uri="{FF2B5EF4-FFF2-40B4-BE49-F238E27FC236}">
                <a16:creationId xmlns:a16="http://schemas.microsoft.com/office/drawing/2014/main" id="{E27F5CBE-9925-40ED-A7D2-2CCFB01492AE}"/>
              </a:ext>
            </a:extLst>
          </p:cNvPr>
          <p:cNvPicPr>
            <a:picLocks noChangeAspect="1"/>
          </p:cNvPicPr>
          <p:nvPr/>
        </p:nvPicPr>
        <p:blipFill>
          <a:blip r:embed="rId4"/>
          <a:stretch>
            <a:fillRect/>
          </a:stretch>
        </p:blipFill>
        <p:spPr>
          <a:xfrm>
            <a:off x="3021085" y="2037385"/>
            <a:ext cx="7396285" cy="3504738"/>
          </a:xfrm>
          <a:prstGeom prst="rect">
            <a:avLst/>
          </a:prstGeom>
        </p:spPr>
      </p:pic>
      <p:sp>
        <p:nvSpPr>
          <p:cNvPr id="13" name="文本框 12">
            <a:extLst>
              <a:ext uri="{FF2B5EF4-FFF2-40B4-BE49-F238E27FC236}">
                <a16:creationId xmlns:a16="http://schemas.microsoft.com/office/drawing/2014/main" id="{A268EA23-3B77-4109-AEEA-5439E8DE3F0E}"/>
              </a:ext>
            </a:extLst>
          </p:cNvPr>
          <p:cNvSpPr txBox="1"/>
          <p:nvPr/>
        </p:nvSpPr>
        <p:spPr>
          <a:xfrm>
            <a:off x="4300229" y="1668053"/>
            <a:ext cx="5330461" cy="369332"/>
          </a:xfrm>
          <a:prstGeom prst="rect">
            <a:avLst/>
          </a:prstGeom>
          <a:noFill/>
          <a:ln>
            <a:solidFill>
              <a:schemeClr val="bg1"/>
            </a:solidFill>
          </a:ln>
        </p:spPr>
        <p:txBody>
          <a:bodyPr wrap="square" rtlCol="0">
            <a:spAutoFit/>
          </a:bodyPr>
          <a:lstStyle/>
          <a:p>
            <a:r>
              <a:rPr lang="zh-CN" altLang="en-US" dirty="0">
                <a:solidFill>
                  <a:srgbClr val="231F20"/>
                </a:solidFill>
                <a:effectLst/>
                <a:latin typeface="Times New Roman" panose="02020603050405020304" pitchFamily="18" charset="0"/>
                <a:ea typeface="楷体" panose="02010609060101010101" pitchFamily="49" charset="-122"/>
              </a:rPr>
              <a:t>与</a:t>
            </a:r>
            <a:r>
              <a:rPr lang="en-US" altLang="zh-CN" dirty="0">
                <a:solidFill>
                  <a:srgbClr val="231F20"/>
                </a:solidFill>
                <a:effectLst/>
                <a:latin typeface="Times New Roman" panose="02020603050405020304" pitchFamily="18" charset="0"/>
                <a:ea typeface="楷体" panose="02010609060101010101" pitchFamily="49" charset="-122"/>
              </a:rPr>
              <a:t>CPS[109]</a:t>
            </a:r>
            <a:r>
              <a:rPr lang="zh-CN" altLang="en-US" dirty="0">
                <a:solidFill>
                  <a:srgbClr val="231F20"/>
                </a:solidFill>
                <a:effectLst/>
                <a:latin typeface="Times New Roman" panose="02020603050405020304" pitchFamily="18" charset="0"/>
                <a:ea typeface="楷体" panose="02010609060101010101" pitchFamily="49" charset="-122"/>
              </a:rPr>
              <a:t>和</a:t>
            </a:r>
            <a:r>
              <a:rPr lang="en-US" altLang="zh-CN" dirty="0">
                <a:solidFill>
                  <a:srgbClr val="231F20"/>
                </a:solidFill>
                <a:effectLst/>
                <a:latin typeface="Times New Roman" panose="02020603050405020304" pitchFamily="18" charset="0"/>
                <a:ea typeface="楷体" panose="02010609060101010101" pitchFamily="49" charset="-122"/>
              </a:rPr>
              <a:t>PTP[131]</a:t>
            </a:r>
            <a:r>
              <a:rPr lang="zh-CN" altLang="en-US" dirty="0">
                <a:solidFill>
                  <a:srgbClr val="231F20"/>
                </a:solidFill>
                <a:effectLst/>
                <a:latin typeface="Times New Roman" panose="02020603050405020304" pitchFamily="18" charset="0"/>
                <a:ea typeface="楷体" panose="02010609060101010101" pitchFamily="49" charset="-122"/>
              </a:rPr>
              <a:t>中的延时攻击检测方案比较</a:t>
            </a:r>
            <a:endParaRPr lang="zh-CN" altLang="en-US" sz="3200" b="1" dirty="0">
              <a:solidFill>
                <a:schemeClr val="accent5">
                  <a:lumMod val="75000"/>
                </a:schemeClr>
              </a:solidFill>
              <a:latin typeface="Times New Roman" panose="02020603050405020304" pitchFamily="18" charset="0"/>
              <a:ea typeface="楷体" panose="02010609060101010101" pitchFamily="49" charset="-122"/>
            </a:endParaRPr>
          </a:p>
        </p:txBody>
      </p:sp>
      <p:sp>
        <p:nvSpPr>
          <p:cNvPr id="14" name="矩形 13">
            <a:extLst>
              <a:ext uri="{FF2B5EF4-FFF2-40B4-BE49-F238E27FC236}">
                <a16:creationId xmlns:a16="http://schemas.microsoft.com/office/drawing/2014/main" id="{A0DFB96D-6DD6-49D1-9860-20187F1384F8}"/>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15" name="矩形 14">
            <a:extLst>
              <a:ext uri="{FF2B5EF4-FFF2-40B4-BE49-F238E27FC236}">
                <a16:creationId xmlns:a16="http://schemas.microsoft.com/office/drawing/2014/main" id="{702AB952-E435-428F-82FD-F8F64D875ECF}"/>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16" name="矩形 15">
            <a:extLst>
              <a:ext uri="{FF2B5EF4-FFF2-40B4-BE49-F238E27FC236}">
                <a16:creationId xmlns:a16="http://schemas.microsoft.com/office/drawing/2014/main" id="{B6C15EC1-DE69-4822-AAD5-3B8D4B16DD6C}"/>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17" name="矩形 16">
            <a:extLst>
              <a:ext uri="{FF2B5EF4-FFF2-40B4-BE49-F238E27FC236}">
                <a16:creationId xmlns:a16="http://schemas.microsoft.com/office/drawing/2014/main" id="{0C08C14A-62B7-4786-A5EF-54C485629DB9}"/>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18" name="文本框 17">
            <a:extLst>
              <a:ext uri="{FF2B5EF4-FFF2-40B4-BE49-F238E27FC236}">
                <a16:creationId xmlns:a16="http://schemas.microsoft.com/office/drawing/2014/main" id="{429CDA67-1DDE-4042-AB25-A37474E670C2}"/>
              </a:ext>
            </a:extLst>
          </p:cNvPr>
          <p:cNvSpPr txBox="1"/>
          <p:nvPr/>
        </p:nvSpPr>
        <p:spPr>
          <a:xfrm>
            <a:off x="2960529" y="5523355"/>
            <a:ext cx="7396285" cy="1200329"/>
          </a:xfrm>
          <a:prstGeom prst="rect">
            <a:avLst/>
          </a:prstGeom>
          <a:noFill/>
          <a:ln>
            <a:solidFill>
              <a:schemeClr val="bg1"/>
            </a:solidFill>
          </a:ln>
        </p:spPr>
        <p:txBody>
          <a:bodyPr wrap="square" rtlCol="0">
            <a:spAutoFit/>
          </a:bodyPr>
          <a:lstStyle/>
          <a:p>
            <a:pPr algn="just"/>
            <a:r>
              <a:rPr lang="en-US" altLang="zh-CN" dirty="0">
                <a:effectLst/>
                <a:latin typeface="Times New Roman" panose="02020603050405020304" pitchFamily="18" charset="0"/>
                <a:ea typeface="楷体" panose="02010609060101010101" pitchFamily="49" charset="-122"/>
              </a:rPr>
              <a:t>HOTD</a:t>
            </a:r>
            <a:r>
              <a:rPr lang="zh-CN" altLang="en-US" dirty="0">
                <a:effectLst/>
                <a:latin typeface="Times New Roman" panose="02020603050405020304" pitchFamily="18" charset="0"/>
                <a:ea typeface="楷体" panose="02010609060101010101" pitchFamily="49" charset="-122"/>
              </a:rPr>
              <a:t>始终可以在保持</a:t>
            </a:r>
            <a:r>
              <a:rPr lang="zh-CN" altLang="en-US" dirty="0">
                <a:solidFill>
                  <a:srgbClr val="FF0000"/>
                </a:solidFill>
                <a:effectLst/>
                <a:latin typeface="Times New Roman" panose="02020603050405020304" pitchFamily="18" charset="0"/>
                <a:ea typeface="楷体" panose="02010609060101010101" pitchFamily="49" charset="-122"/>
              </a:rPr>
              <a:t>低</a:t>
            </a:r>
            <a:r>
              <a:rPr lang="en-US" altLang="zh-CN" dirty="0">
                <a:solidFill>
                  <a:srgbClr val="FF0000"/>
                </a:solidFill>
                <a:effectLst/>
                <a:latin typeface="Times New Roman" panose="02020603050405020304" pitchFamily="18" charset="0"/>
                <a:ea typeface="楷体" panose="02010609060101010101" pitchFamily="49" charset="-122"/>
              </a:rPr>
              <a:t>FPR</a:t>
            </a:r>
            <a:r>
              <a:rPr lang="zh-CN" altLang="en-US" dirty="0">
                <a:solidFill>
                  <a:srgbClr val="FF0000"/>
                </a:solidFill>
                <a:effectLst/>
                <a:latin typeface="Times New Roman" panose="02020603050405020304" pitchFamily="18" charset="0"/>
                <a:ea typeface="楷体" panose="02010609060101010101" pitchFamily="49" charset="-122"/>
              </a:rPr>
              <a:t>和低</a:t>
            </a:r>
            <a:r>
              <a:rPr lang="en-US" altLang="zh-CN" dirty="0">
                <a:solidFill>
                  <a:srgbClr val="FF0000"/>
                </a:solidFill>
                <a:effectLst/>
                <a:latin typeface="Times New Roman" panose="02020603050405020304" pitchFamily="18" charset="0"/>
                <a:ea typeface="楷体" panose="02010609060101010101" pitchFamily="49" charset="-122"/>
              </a:rPr>
              <a:t>FNR</a:t>
            </a:r>
            <a:r>
              <a:rPr lang="zh-CN" altLang="en-US" dirty="0">
                <a:effectLst/>
                <a:latin typeface="Times New Roman" panose="02020603050405020304" pitchFamily="18" charset="0"/>
                <a:ea typeface="楷体" panose="02010609060101010101" pitchFamily="49" charset="-122"/>
              </a:rPr>
              <a:t>（均低于</a:t>
            </a:r>
            <a:r>
              <a:rPr lang="en-US" altLang="zh-CN" dirty="0">
                <a:effectLst/>
                <a:latin typeface="Times New Roman" panose="02020603050405020304" pitchFamily="18" charset="0"/>
                <a:ea typeface="楷体" panose="02010609060101010101" pitchFamily="49" charset="-122"/>
              </a:rPr>
              <a:t>10%</a:t>
            </a:r>
            <a:r>
              <a:rPr lang="zh-CN" altLang="en-US" dirty="0">
                <a:effectLst/>
                <a:latin typeface="Times New Roman" panose="02020603050405020304" pitchFamily="18" charset="0"/>
                <a:ea typeface="楷体" panose="02010609060101010101" pitchFamily="49" charset="-122"/>
              </a:rPr>
              <a:t>）的同时取得</a:t>
            </a:r>
            <a:r>
              <a:rPr lang="zh-CN" altLang="en-US" dirty="0">
                <a:solidFill>
                  <a:srgbClr val="FF0000"/>
                </a:solidFill>
                <a:effectLst/>
                <a:latin typeface="Times New Roman" panose="02020603050405020304" pitchFamily="18" charset="0"/>
                <a:ea typeface="楷体" panose="02010609060101010101" pitchFamily="49" charset="-122"/>
              </a:rPr>
              <a:t>良好的准确率</a:t>
            </a:r>
            <a:r>
              <a:rPr lang="zh-CN" altLang="en-US" dirty="0">
                <a:effectLst/>
                <a:latin typeface="Times New Roman" panose="02020603050405020304" pitchFamily="18" charset="0"/>
                <a:ea typeface="楷体" panose="02010609060101010101" pitchFamily="49" charset="-122"/>
              </a:rPr>
              <a:t>（高于</a:t>
            </a:r>
            <a:r>
              <a:rPr lang="en-US" altLang="zh-CN" dirty="0">
                <a:effectLst/>
                <a:latin typeface="Times New Roman" panose="02020603050405020304" pitchFamily="18" charset="0"/>
                <a:ea typeface="楷体" panose="02010609060101010101" pitchFamily="49" charset="-122"/>
              </a:rPr>
              <a:t>95%</a:t>
            </a:r>
            <a:r>
              <a:rPr lang="zh-CN" altLang="en-US" dirty="0">
                <a:effectLst/>
                <a:latin typeface="Times New Roman" panose="02020603050405020304" pitchFamily="18" charset="0"/>
                <a:ea typeface="楷体" panose="02010609060101010101" pitchFamily="49" charset="-122"/>
              </a:rPr>
              <a:t>）。</a:t>
            </a:r>
            <a:endParaRPr lang="en-US" altLang="zh-CN" dirty="0">
              <a:effectLst/>
              <a:latin typeface="Times New Roman" panose="02020603050405020304" pitchFamily="18" charset="0"/>
              <a:ea typeface="楷体" panose="02010609060101010101" pitchFamily="49" charset="-122"/>
            </a:endParaRPr>
          </a:p>
          <a:p>
            <a:pPr algn="just"/>
            <a:r>
              <a:rPr lang="zh-CN" altLang="en-US" dirty="0">
                <a:effectLst/>
                <a:latin typeface="Times New Roman" panose="02020603050405020304" pitchFamily="18" charset="0"/>
                <a:ea typeface="楷体" panose="02010609060101010101" pitchFamily="49" charset="-122"/>
              </a:rPr>
              <a:t>在无人机网络的延时攻击场景中，</a:t>
            </a:r>
            <a:r>
              <a:rPr lang="en-US" altLang="zh-CN" dirty="0">
                <a:effectLst/>
                <a:latin typeface="Times New Roman" panose="02020603050405020304" pitchFamily="18" charset="0"/>
                <a:ea typeface="楷体" panose="02010609060101010101" pitchFamily="49" charset="-122"/>
              </a:rPr>
              <a:t>HOTD</a:t>
            </a:r>
            <a:r>
              <a:rPr lang="zh-CN" altLang="en-US" dirty="0">
                <a:effectLst/>
                <a:latin typeface="Times New Roman" panose="02020603050405020304" pitchFamily="18" charset="0"/>
                <a:ea typeface="楷体" panose="02010609060101010101" pitchFamily="49" charset="-122"/>
              </a:rPr>
              <a:t>的性能要</a:t>
            </a:r>
            <a:r>
              <a:rPr lang="zh-CN" altLang="en-US" dirty="0">
                <a:solidFill>
                  <a:srgbClr val="FF0000"/>
                </a:solidFill>
                <a:effectLst/>
                <a:latin typeface="Times New Roman" panose="02020603050405020304" pitchFamily="18" charset="0"/>
                <a:ea typeface="楷体" panose="02010609060101010101" pitchFamily="49" charset="-122"/>
              </a:rPr>
              <a:t>远远高于</a:t>
            </a:r>
            <a:r>
              <a:rPr lang="zh-CN" altLang="en-US" dirty="0">
                <a:effectLst/>
                <a:latin typeface="Times New Roman" panose="02020603050405020304" pitchFamily="18" charset="0"/>
                <a:ea typeface="楷体" panose="02010609060101010101" pitchFamily="49" charset="-122"/>
              </a:rPr>
              <a:t>针对</a:t>
            </a:r>
            <a:r>
              <a:rPr lang="en-US" altLang="zh-CN" dirty="0">
                <a:effectLst/>
                <a:latin typeface="Times New Roman" panose="02020603050405020304" pitchFamily="18" charset="0"/>
                <a:ea typeface="楷体" panose="02010609060101010101" pitchFamily="49" charset="-122"/>
              </a:rPr>
              <a:t>CPS</a:t>
            </a:r>
            <a:r>
              <a:rPr lang="zh-CN" altLang="en-US" dirty="0">
                <a:effectLst/>
                <a:latin typeface="Times New Roman" panose="02020603050405020304" pitchFamily="18" charset="0"/>
                <a:ea typeface="楷体" panose="02010609060101010101" pitchFamily="49" charset="-122"/>
              </a:rPr>
              <a:t>和</a:t>
            </a:r>
            <a:r>
              <a:rPr lang="en-US" altLang="zh-CN" dirty="0">
                <a:effectLst/>
                <a:latin typeface="Times New Roman" panose="02020603050405020304" pitchFamily="18" charset="0"/>
                <a:ea typeface="楷体" panose="02010609060101010101" pitchFamily="49" charset="-122"/>
              </a:rPr>
              <a:t>PTP </a:t>
            </a:r>
            <a:r>
              <a:rPr lang="zh-CN" altLang="en-US" dirty="0">
                <a:effectLst/>
                <a:latin typeface="Times New Roman" panose="02020603050405020304" pitchFamily="18" charset="0"/>
                <a:ea typeface="楷体" panose="02010609060101010101" pitchFamily="49" charset="-122"/>
              </a:rPr>
              <a:t>中延时攻击的检测方法。</a:t>
            </a:r>
            <a:endParaRPr lang="zh-CN" altLang="en-US" sz="3200" b="1" dirty="0">
              <a:latin typeface="Times New Roman" panose="02020603050405020304" pitchFamily="18" charset="0"/>
              <a:ea typeface="楷体" panose="02010609060101010101" pitchFamily="49" charset="-122"/>
            </a:endParaRPr>
          </a:p>
        </p:txBody>
      </p:sp>
      <p:sp>
        <p:nvSpPr>
          <p:cNvPr id="19" name="文本框 18">
            <a:extLst>
              <a:ext uri="{FF2B5EF4-FFF2-40B4-BE49-F238E27FC236}">
                <a16:creationId xmlns:a16="http://schemas.microsoft.com/office/drawing/2014/main" id="{B81BA97F-27A6-43FE-AD1A-019A3BD80187}"/>
              </a:ext>
            </a:extLst>
          </p:cNvPr>
          <p:cNvSpPr txBox="1"/>
          <p:nvPr/>
        </p:nvSpPr>
        <p:spPr>
          <a:xfrm>
            <a:off x="2215298" y="941839"/>
            <a:ext cx="3262432" cy="461665"/>
          </a:xfrm>
          <a:prstGeom prst="rect">
            <a:avLst/>
          </a:prstGeom>
          <a:noFill/>
          <a:ln>
            <a:solidFill>
              <a:schemeClr val="bg1"/>
            </a:solidFill>
          </a:ln>
        </p:spPr>
        <p:txBody>
          <a:bodyPr wrap="none" rtlCol="0">
            <a:spAutoFit/>
          </a:bodyPr>
          <a:lstStyle/>
          <a:p>
            <a:r>
              <a:rPr lang="zh-CN" altLang="en-US" sz="2400" dirty="0">
                <a:effectLst/>
                <a:latin typeface="Times New Roman" panose="02020603050405020304" pitchFamily="18" charset="0"/>
                <a:cs typeface="Times New Roman" panose="02020603050405020304" pitchFamily="18" charset="0"/>
              </a:rPr>
              <a:t>延时攻击检测方案比较</a:t>
            </a:r>
          </a:p>
        </p:txBody>
      </p:sp>
    </p:spTree>
    <p:extLst>
      <p:ext uri="{BB962C8B-B14F-4D97-AF65-F5344CB8AC3E}">
        <p14:creationId xmlns:p14="http://schemas.microsoft.com/office/powerpoint/2010/main" val="29141500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5" name="矩形 24">
            <a:extLst>
              <a:ext uri="{FF2B5EF4-FFF2-40B4-BE49-F238E27FC236}">
                <a16:creationId xmlns:a16="http://schemas.microsoft.com/office/drawing/2014/main" id="{79C14730-F2C0-479D-94AE-D3C5C9E7A212}"/>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6" name="文本框 25">
            <a:extLst>
              <a:ext uri="{FF2B5EF4-FFF2-40B4-BE49-F238E27FC236}">
                <a16:creationId xmlns:a16="http://schemas.microsoft.com/office/drawing/2014/main" id="{D814CF51-B648-4DFA-AE11-8ED6EA8CC343}"/>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7" name="图片 26">
            <a:extLst>
              <a:ext uri="{FF2B5EF4-FFF2-40B4-BE49-F238E27FC236}">
                <a16:creationId xmlns:a16="http://schemas.microsoft.com/office/drawing/2014/main" id="{5EC54F45-32A8-490E-8854-61A0AFE6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2" name="图片 1">
            <a:extLst>
              <a:ext uri="{FF2B5EF4-FFF2-40B4-BE49-F238E27FC236}">
                <a16:creationId xmlns:a16="http://schemas.microsoft.com/office/drawing/2014/main" id="{C3C2AA71-E4AA-48F9-9AC3-A5C4CF1090E4}"/>
              </a:ext>
            </a:extLst>
          </p:cNvPr>
          <p:cNvPicPr>
            <a:picLocks noChangeAspect="1"/>
          </p:cNvPicPr>
          <p:nvPr/>
        </p:nvPicPr>
        <p:blipFill>
          <a:blip r:embed="rId4"/>
          <a:stretch>
            <a:fillRect/>
          </a:stretch>
        </p:blipFill>
        <p:spPr>
          <a:xfrm>
            <a:off x="7192925" y="1689747"/>
            <a:ext cx="4819187" cy="2108695"/>
          </a:xfrm>
          <a:prstGeom prst="rect">
            <a:avLst/>
          </a:prstGeom>
        </p:spPr>
      </p:pic>
      <p:pic>
        <p:nvPicPr>
          <p:cNvPr id="3" name="图片 2">
            <a:extLst>
              <a:ext uri="{FF2B5EF4-FFF2-40B4-BE49-F238E27FC236}">
                <a16:creationId xmlns:a16="http://schemas.microsoft.com/office/drawing/2014/main" id="{E0A579F8-C0CD-499C-B40B-A7D571CF81A1}"/>
              </a:ext>
            </a:extLst>
          </p:cNvPr>
          <p:cNvPicPr>
            <a:picLocks noChangeAspect="1"/>
          </p:cNvPicPr>
          <p:nvPr/>
        </p:nvPicPr>
        <p:blipFill>
          <a:blip r:embed="rId5"/>
          <a:stretch>
            <a:fillRect/>
          </a:stretch>
        </p:blipFill>
        <p:spPr>
          <a:xfrm>
            <a:off x="2039310" y="4125467"/>
            <a:ext cx="4884281" cy="2188158"/>
          </a:xfrm>
          <a:prstGeom prst="rect">
            <a:avLst/>
          </a:prstGeom>
        </p:spPr>
      </p:pic>
      <p:pic>
        <p:nvPicPr>
          <p:cNvPr id="6" name="图片 5">
            <a:extLst>
              <a:ext uri="{FF2B5EF4-FFF2-40B4-BE49-F238E27FC236}">
                <a16:creationId xmlns:a16="http://schemas.microsoft.com/office/drawing/2014/main" id="{43E82A68-0208-411C-B8B2-552255C1E07C}"/>
              </a:ext>
            </a:extLst>
          </p:cNvPr>
          <p:cNvPicPr>
            <a:picLocks noChangeAspect="1"/>
          </p:cNvPicPr>
          <p:nvPr/>
        </p:nvPicPr>
        <p:blipFill>
          <a:blip r:embed="rId6"/>
          <a:stretch>
            <a:fillRect/>
          </a:stretch>
        </p:blipFill>
        <p:spPr>
          <a:xfrm>
            <a:off x="7225612" y="4177618"/>
            <a:ext cx="4825261" cy="2136007"/>
          </a:xfrm>
          <a:prstGeom prst="rect">
            <a:avLst/>
          </a:prstGeom>
        </p:spPr>
      </p:pic>
      <p:sp>
        <p:nvSpPr>
          <p:cNvPr id="15" name="文本框 14">
            <a:extLst>
              <a:ext uri="{FF2B5EF4-FFF2-40B4-BE49-F238E27FC236}">
                <a16:creationId xmlns:a16="http://schemas.microsoft.com/office/drawing/2014/main" id="{B110FD42-E28F-4E18-A4DC-F23FA8E29957}"/>
              </a:ext>
            </a:extLst>
          </p:cNvPr>
          <p:cNvSpPr txBox="1"/>
          <p:nvPr/>
        </p:nvSpPr>
        <p:spPr>
          <a:xfrm>
            <a:off x="1865306" y="1738339"/>
            <a:ext cx="5254019" cy="1723549"/>
          </a:xfrm>
          <a:prstGeom prst="rect">
            <a:avLst/>
          </a:prstGeom>
          <a:noFill/>
          <a:ln>
            <a:solidFill>
              <a:schemeClr val="bg1"/>
            </a:solidFill>
          </a:ln>
        </p:spPr>
        <p:txBody>
          <a:bodyPr wrap="square" rtlCol="0">
            <a:spAutoFit/>
          </a:bodyPr>
          <a:lstStyle/>
          <a:p>
            <a:pPr marL="342900" indent="-342900" algn="just">
              <a:spcBef>
                <a:spcPts val="300"/>
              </a:spcBef>
              <a:spcAft>
                <a:spcPts val="300"/>
              </a:spcAft>
              <a:buAutoNum type="arabicParenBoth"/>
            </a:pPr>
            <a:r>
              <a:rPr lang="zh-CN" altLang="en-US" sz="1600" dirty="0">
                <a:solidFill>
                  <a:srgbClr val="231F20"/>
                </a:solidFill>
                <a:effectLst/>
                <a:latin typeface="Times New Roman" panose="02020603050405020304" pitchFamily="18" charset="0"/>
                <a:ea typeface="楷体" panose="02010609060101010101" pitchFamily="49" charset="-122"/>
              </a:rPr>
              <a:t>正常运转：网络中不存在恶意节点和延时攻击 </a:t>
            </a:r>
            <a:r>
              <a:rPr lang="en-US" altLang="zh-CN" sz="1600" dirty="0">
                <a:solidFill>
                  <a:srgbClr val="231F20"/>
                </a:solidFill>
                <a:effectLst/>
                <a:latin typeface="Times New Roman" panose="02020603050405020304" pitchFamily="18" charset="0"/>
                <a:ea typeface="楷体" panose="02010609060101010101" pitchFamily="49" charset="-122"/>
              </a:rPr>
              <a:t>(Router-</a:t>
            </a:r>
            <a:r>
              <a:rPr lang="en-US" altLang="zh-CN" sz="1600" dirty="0" err="1">
                <a:solidFill>
                  <a:srgbClr val="231F20"/>
                </a:solidFill>
                <a:effectLst/>
                <a:latin typeface="Times New Roman" panose="02020603050405020304" pitchFamily="18" charset="0"/>
                <a:ea typeface="楷体" panose="02010609060101010101" pitchFamily="49" charset="-122"/>
              </a:rPr>
              <a:t>NonTDA</a:t>
            </a:r>
            <a:r>
              <a:rPr lang="en-US" altLang="zh-CN" sz="1600" dirty="0">
                <a:solidFill>
                  <a:srgbClr val="231F20"/>
                </a:solidFill>
                <a:effectLst/>
                <a:latin typeface="Times New Roman" panose="02020603050405020304" pitchFamily="18" charset="0"/>
                <a:ea typeface="楷体" panose="02010609060101010101" pitchFamily="49" charset="-122"/>
              </a:rPr>
              <a:t>)</a:t>
            </a:r>
            <a:r>
              <a:rPr lang="zh-CN" altLang="en-US" sz="1600" dirty="0">
                <a:solidFill>
                  <a:srgbClr val="231F20"/>
                </a:solidFill>
                <a:effectLst/>
                <a:latin typeface="Times New Roman" panose="02020603050405020304" pitchFamily="18" charset="0"/>
                <a:ea typeface="楷体" panose="02010609060101010101" pitchFamily="49" charset="-122"/>
              </a:rPr>
              <a:t>；</a:t>
            </a:r>
            <a:endParaRPr lang="en-US" altLang="zh-CN" sz="1600" dirty="0">
              <a:solidFill>
                <a:srgbClr val="231F20"/>
              </a:solidFill>
              <a:effectLst/>
              <a:latin typeface="Times New Roman" panose="02020603050405020304" pitchFamily="18" charset="0"/>
              <a:ea typeface="楷体" panose="02010609060101010101" pitchFamily="49" charset="-122"/>
            </a:endParaRPr>
          </a:p>
          <a:p>
            <a:pPr marL="342900" indent="-342900" algn="just">
              <a:spcBef>
                <a:spcPts val="300"/>
              </a:spcBef>
              <a:spcAft>
                <a:spcPts val="300"/>
              </a:spcAft>
              <a:buAutoNum type="arabicParenBoth"/>
            </a:pPr>
            <a:r>
              <a:rPr lang="zh-CN" altLang="en-US" sz="1600" dirty="0">
                <a:solidFill>
                  <a:srgbClr val="231F20"/>
                </a:solidFill>
                <a:effectLst/>
                <a:latin typeface="Times New Roman" panose="02020603050405020304" pitchFamily="18" charset="0"/>
                <a:ea typeface="楷体" panose="02010609060101010101" pitchFamily="49" charset="-122"/>
              </a:rPr>
              <a:t> 网络中存在恶意节点实施延时攻击但没有部署相应的安全路由协议 </a:t>
            </a:r>
            <a:r>
              <a:rPr lang="en-US" altLang="zh-CN" sz="1600" dirty="0">
                <a:solidFill>
                  <a:srgbClr val="231F20"/>
                </a:solidFill>
                <a:effectLst/>
                <a:latin typeface="Times New Roman" panose="02020603050405020304" pitchFamily="18" charset="0"/>
                <a:ea typeface="楷体" panose="02010609060101010101" pitchFamily="49" charset="-122"/>
              </a:rPr>
              <a:t>(Router-TDA-None)</a:t>
            </a:r>
            <a:r>
              <a:rPr lang="zh-CN" altLang="en-US" sz="1600" dirty="0">
                <a:solidFill>
                  <a:srgbClr val="231F20"/>
                </a:solidFill>
                <a:effectLst/>
                <a:latin typeface="Times New Roman" panose="02020603050405020304" pitchFamily="18" charset="0"/>
                <a:ea typeface="楷体" panose="02010609060101010101" pitchFamily="49" charset="-122"/>
              </a:rPr>
              <a:t>；</a:t>
            </a:r>
            <a:endParaRPr lang="en-US" altLang="zh-CN" sz="1600" dirty="0">
              <a:solidFill>
                <a:srgbClr val="231F20"/>
              </a:solidFill>
              <a:effectLst/>
              <a:latin typeface="Times New Roman" panose="02020603050405020304" pitchFamily="18" charset="0"/>
              <a:ea typeface="楷体" panose="02010609060101010101" pitchFamily="49" charset="-122"/>
            </a:endParaRPr>
          </a:p>
          <a:p>
            <a:pPr marL="342900" indent="-342900" algn="just">
              <a:spcBef>
                <a:spcPts val="300"/>
              </a:spcBef>
              <a:spcAft>
                <a:spcPts val="300"/>
              </a:spcAft>
              <a:buAutoNum type="arabicParenBoth"/>
            </a:pPr>
            <a:r>
              <a:rPr lang="zh-CN" altLang="en-US" sz="1600" dirty="0">
                <a:solidFill>
                  <a:srgbClr val="231F20"/>
                </a:solidFill>
                <a:effectLst/>
                <a:latin typeface="Times New Roman" panose="02020603050405020304" pitchFamily="18" charset="0"/>
                <a:ea typeface="楷体" panose="02010609060101010101" pitchFamily="49" charset="-122"/>
              </a:rPr>
              <a:t> 网络中存在恶意节点实施延时攻击且部署有相应的安全路由协议 </a:t>
            </a:r>
            <a:r>
              <a:rPr lang="en-US" altLang="zh-CN" sz="1600" dirty="0">
                <a:solidFill>
                  <a:srgbClr val="231F20"/>
                </a:solidFill>
                <a:effectLst/>
                <a:latin typeface="Times New Roman" panose="02020603050405020304" pitchFamily="18" charset="0"/>
                <a:ea typeface="楷体" panose="02010609060101010101" pitchFamily="49" charset="-122"/>
              </a:rPr>
              <a:t>(Router-TDA-HOTD)</a:t>
            </a:r>
          </a:p>
        </p:txBody>
      </p:sp>
      <p:sp>
        <p:nvSpPr>
          <p:cNvPr id="17" name="文本框 16">
            <a:extLst>
              <a:ext uri="{FF2B5EF4-FFF2-40B4-BE49-F238E27FC236}">
                <a16:creationId xmlns:a16="http://schemas.microsoft.com/office/drawing/2014/main" id="{C5CB9D5E-8DCC-4EB1-BFF1-5F562CD701AD}"/>
              </a:ext>
            </a:extLst>
          </p:cNvPr>
          <p:cNvSpPr txBox="1"/>
          <p:nvPr/>
        </p:nvSpPr>
        <p:spPr>
          <a:xfrm>
            <a:off x="8648390" y="3848466"/>
            <a:ext cx="2354461" cy="338554"/>
          </a:xfrm>
          <a:prstGeom prst="rect">
            <a:avLst/>
          </a:prstGeom>
          <a:noFill/>
          <a:ln>
            <a:solidFill>
              <a:schemeClr val="bg1"/>
            </a:solidFill>
          </a:ln>
        </p:spPr>
        <p:txBody>
          <a:bodyPr wrap="square" rtlCol="0">
            <a:spAutoFit/>
          </a:bodyPr>
          <a:lstStyle/>
          <a:p>
            <a:r>
              <a:rPr lang="zh-CN" altLang="en-US" sz="1600" dirty="0">
                <a:solidFill>
                  <a:srgbClr val="231F20"/>
                </a:solidFill>
                <a:effectLst/>
                <a:latin typeface="Times New Roman" panose="02020603050405020304" pitchFamily="18" charset="0"/>
                <a:ea typeface="楷体" panose="02010609060101010101" pitchFamily="49" charset="-122"/>
              </a:rPr>
              <a:t>投递率 </a:t>
            </a:r>
            <a:r>
              <a:rPr lang="en-US" altLang="zh-CN" sz="1600" dirty="0">
                <a:solidFill>
                  <a:srgbClr val="231F20"/>
                </a:solidFill>
                <a:effectLst/>
                <a:latin typeface="Times New Roman" panose="02020603050405020304" pitchFamily="18" charset="0"/>
                <a:ea typeface="楷体" panose="02010609060101010101" pitchFamily="49" charset="-122"/>
              </a:rPr>
              <a:t>Delivery Ratio</a:t>
            </a:r>
            <a:endParaRPr lang="zh-CN" altLang="en-US" sz="2800" b="1" dirty="0">
              <a:solidFill>
                <a:schemeClr val="accent5">
                  <a:lumMod val="75000"/>
                </a:schemeClr>
              </a:solidFill>
              <a:latin typeface="Times New Roman" panose="02020603050405020304" pitchFamily="18" charset="0"/>
              <a:ea typeface="楷体" panose="02010609060101010101" pitchFamily="49" charset="-122"/>
            </a:endParaRPr>
          </a:p>
        </p:txBody>
      </p:sp>
      <p:sp>
        <p:nvSpPr>
          <p:cNvPr id="18" name="文本框 17">
            <a:extLst>
              <a:ext uri="{FF2B5EF4-FFF2-40B4-BE49-F238E27FC236}">
                <a16:creationId xmlns:a16="http://schemas.microsoft.com/office/drawing/2014/main" id="{54E0DBCC-1B48-42C3-9C28-AC0B2AF46D75}"/>
              </a:ext>
            </a:extLst>
          </p:cNvPr>
          <p:cNvSpPr txBox="1"/>
          <p:nvPr/>
        </p:nvSpPr>
        <p:spPr>
          <a:xfrm>
            <a:off x="3463997" y="6291192"/>
            <a:ext cx="2354461" cy="338554"/>
          </a:xfrm>
          <a:prstGeom prst="rect">
            <a:avLst/>
          </a:prstGeom>
          <a:noFill/>
          <a:ln>
            <a:solidFill>
              <a:schemeClr val="bg1"/>
            </a:solidFill>
          </a:ln>
        </p:spPr>
        <p:txBody>
          <a:bodyPr wrap="square" rtlCol="0">
            <a:spAutoFit/>
          </a:bodyPr>
          <a:lstStyle/>
          <a:p>
            <a:r>
              <a:rPr lang="zh-CN" altLang="en-US" sz="1600" dirty="0">
                <a:solidFill>
                  <a:srgbClr val="231F20"/>
                </a:solidFill>
                <a:latin typeface="Times New Roman" panose="02020603050405020304" pitchFamily="18" charset="0"/>
                <a:ea typeface="楷体" panose="02010609060101010101" pitchFamily="49" charset="-122"/>
              </a:rPr>
              <a:t>平均延迟</a:t>
            </a:r>
            <a:r>
              <a:rPr lang="zh-CN" altLang="en-US" sz="1600" dirty="0">
                <a:solidFill>
                  <a:srgbClr val="231F20"/>
                </a:solidFill>
                <a:effectLst/>
                <a:latin typeface="Times New Roman" panose="02020603050405020304" pitchFamily="18" charset="0"/>
                <a:ea typeface="楷体" panose="02010609060101010101" pitchFamily="49" charset="-122"/>
              </a:rPr>
              <a:t> </a:t>
            </a:r>
            <a:r>
              <a:rPr lang="en-US" altLang="zh-CN" sz="1600" dirty="0">
                <a:solidFill>
                  <a:srgbClr val="231F20"/>
                </a:solidFill>
                <a:effectLst/>
                <a:latin typeface="Times New Roman" panose="02020603050405020304" pitchFamily="18" charset="0"/>
                <a:ea typeface="楷体" panose="02010609060101010101" pitchFamily="49" charset="-122"/>
              </a:rPr>
              <a:t>Average Delay</a:t>
            </a:r>
            <a:endParaRPr lang="zh-CN" altLang="en-US" sz="2800" b="1" dirty="0">
              <a:solidFill>
                <a:schemeClr val="accent5">
                  <a:lumMod val="75000"/>
                </a:schemeClr>
              </a:solidFill>
              <a:latin typeface="Times New Roman" panose="02020603050405020304" pitchFamily="18" charset="0"/>
              <a:ea typeface="楷体" panose="02010609060101010101" pitchFamily="49" charset="-122"/>
            </a:endParaRPr>
          </a:p>
        </p:txBody>
      </p:sp>
      <p:sp>
        <p:nvSpPr>
          <p:cNvPr id="19" name="文本框 18">
            <a:extLst>
              <a:ext uri="{FF2B5EF4-FFF2-40B4-BE49-F238E27FC236}">
                <a16:creationId xmlns:a16="http://schemas.microsoft.com/office/drawing/2014/main" id="{0647BEA5-09CF-4A5D-8529-C498564BC8CB}"/>
              </a:ext>
            </a:extLst>
          </p:cNvPr>
          <p:cNvSpPr txBox="1"/>
          <p:nvPr/>
        </p:nvSpPr>
        <p:spPr>
          <a:xfrm>
            <a:off x="8648389" y="6289401"/>
            <a:ext cx="2354461" cy="338554"/>
          </a:xfrm>
          <a:prstGeom prst="rect">
            <a:avLst/>
          </a:prstGeom>
          <a:noFill/>
          <a:ln>
            <a:solidFill>
              <a:schemeClr val="bg1"/>
            </a:solidFill>
          </a:ln>
        </p:spPr>
        <p:txBody>
          <a:bodyPr wrap="square" rtlCol="0">
            <a:spAutoFit/>
          </a:bodyPr>
          <a:lstStyle/>
          <a:p>
            <a:r>
              <a:rPr lang="zh-CN" altLang="en-US" sz="1600" dirty="0">
                <a:solidFill>
                  <a:srgbClr val="231F20"/>
                </a:solidFill>
                <a:effectLst/>
                <a:latin typeface="Times New Roman" panose="02020603050405020304" pitchFamily="18" charset="0"/>
                <a:ea typeface="楷体" panose="02010609060101010101" pitchFamily="49" charset="-122"/>
              </a:rPr>
              <a:t>负载率</a:t>
            </a:r>
            <a:r>
              <a:rPr lang="en-US" altLang="zh-CN" sz="1600" dirty="0">
                <a:solidFill>
                  <a:srgbClr val="231F20"/>
                </a:solidFill>
                <a:latin typeface="Times New Roman" panose="02020603050405020304" pitchFamily="18" charset="0"/>
                <a:ea typeface="楷体" panose="02010609060101010101" pitchFamily="49" charset="-122"/>
              </a:rPr>
              <a:t> Overhead Ratio</a:t>
            </a:r>
            <a:endParaRPr lang="zh-CN" altLang="en-US" sz="2800" b="1" dirty="0">
              <a:solidFill>
                <a:schemeClr val="accent5">
                  <a:lumMod val="75000"/>
                </a:schemeClr>
              </a:solidFill>
              <a:latin typeface="Times New Roman" panose="02020603050405020304" pitchFamily="18" charset="0"/>
              <a:ea typeface="楷体" panose="02010609060101010101" pitchFamily="49" charset="-122"/>
            </a:endParaRPr>
          </a:p>
        </p:txBody>
      </p:sp>
      <p:sp>
        <p:nvSpPr>
          <p:cNvPr id="20" name="矩形 19">
            <a:extLst>
              <a:ext uri="{FF2B5EF4-FFF2-40B4-BE49-F238E27FC236}">
                <a16:creationId xmlns:a16="http://schemas.microsoft.com/office/drawing/2014/main" id="{11435AF6-FF7E-4964-B6E9-F961428A2F5E}"/>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21" name="矩形 20">
            <a:extLst>
              <a:ext uri="{FF2B5EF4-FFF2-40B4-BE49-F238E27FC236}">
                <a16:creationId xmlns:a16="http://schemas.microsoft.com/office/drawing/2014/main" id="{53D9A2C7-0D74-4943-A170-E6BDD916FF4F}"/>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22" name="矩形 21">
            <a:extLst>
              <a:ext uri="{FF2B5EF4-FFF2-40B4-BE49-F238E27FC236}">
                <a16:creationId xmlns:a16="http://schemas.microsoft.com/office/drawing/2014/main" id="{C0180829-C01B-40F4-90B4-61C07AA6379A}"/>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31" name="矩形 30">
            <a:extLst>
              <a:ext uri="{FF2B5EF4-FFF2-40B4-BE49-F238E27FC236}">
                <a16:creationId xmlns:a16="http://schemas.microsoft.com/office/drawing/2014/main" id="{3D2D95A6-0546-46D5-AF84-55245AD18ADD}"/>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33" name="文本框 32">
            <a:extLst>
              <a:ext uri="{FF2B5EF4-FFF2-40B4-BE49-F238E27FC236}">
                <a16:creationId xmlns:a16="http://schemas.microsoft.com/office/drawing/2014/main" id="{801385BC-FABA-4C9A-AF49-BBA6ACDE4013}"/>
              </a:ext>
            </a:extLst>
          </p:cNvPr>
          <p:cNvSpPr txBox="1"/>
          <p:nvPr/>
        </p:nvSpPr>
        <p:spPr>
          <a:xfrm>
            <a:off x="1904715" y="3564751"/>
            <a:ext cx="5187663" cy="646331"/>
          </a:xfrm>
          <a:prstGeom prst="rect">
            <a:avLst/>
          </a:prstGeom>
          <a:noFill/>
          <a:ln>
            <a:solidFill>
              <a:schemeClr val="bg1"/>
            </a:solidFill>
          </a:ln>
        </p:spPr>
        <p:txBody>
          <a:bodyPr wrap="square" rtlCol="0">
            <a:spAutoFit/>
          </a:bodyPr>
          <a:lstStyle/>
          <a:p>
            <a:pPr algn="just"/>
            <a:r>
              <a:rPr lang="en-US" altLang="zh-CN" dirty="0">
                <a:effectLst/>
                <a:latin typeface="Times New Roman" panose="02020603050405020304" pitchFamily="18" charset="0"/>
                <a:ea typeface="楷体" panose="02010609060101010101" pitchFamily="49" charset="-122"/>
              </a:rPr>
              <a:t>HOTD</a:t>
            </a:r>
            <a:r>
              <a:rPr lang="zh-CN" altLang="en-US" dirty="0">
                <a:latin typeface="Times New Roman" panose="02020603050405020304" pitchFamily="18" charset="0"/>
                <a:ea typeface="楷体" panose="02010609060101010101" pitchFamily="49" charset="-122"/>
              </a:rPr>
              <a:t>能够在减小延时攻击对数据包投递率和平均延迟的影响的同时，降低无人机网络的负载。</a:t>
            </a:r>
            <a:endParaRPr lang="zh-CN" altLang="en-US" sz="3200" b="1" dirty="0">
              <a:latin typeface="Times New Roman" panose="02020603050405020304" pitchFamily="18" charset="0"/>
              <a:ea typeface="楷体" panose="02010609060101010101" pitchFamily="49" charset="-122"/>
            </a:endParaRPr>
          </a:p>
        </p:txBody>
      </p:sp>
      <p:sp>
        <p:nvSpPr>
          <p:cNvPr id="28" name="文本框 27">
            <a:extLst>
              <a:ext uri="{FF2B5EF4-FFF2-40B4-BE49-F238E27FC236}">
                <a16:creationId xmlns:a16="http://schemas.microsoft.com/office/drawing/2014/main" id="{FD824403-0DB2-4DA8-8510-A35DC3981924}"/>
              </a:ext>
            </a:extLst>
          </p:cNvPr>
          <p:cNvSpPr txBox="1"/>
          <p:nvPr/>
        </p:nvSpPr>
        <p:spPr>
          <a:xfrm>
            <a:off x="2215298" y="941839"/>
            <a:ext cx="2646878" cy="830997"/>
          </a:xfrm>
          <a:prstGeom prst="rect">
            <a:avLst/>
          </a:prstGeom>
          <a:noFill/>
          <a:ln>
            <a:solidFill>
              <a:schemeClr val="bg1"/>
            </a:solidFill>
          </a:ln>
        </p:spPr>
        <p:txBody>
          <a:bodyPr wrap="none" rtlCol="0">
            <a:spAutoFit/>
          </a:bodyPr>
          <a:lstStyle/>
          <a:p>
            <a:r>
              <a:rPr lang="zh-CN" altLang="en-US" sz="2400" dirty="0">
                <a:effectLst/>
                <a:latin typeface="Times New Roman" panose="02020603050405020304" pitchFamily="18" charset="0"/>
                <a:cs typeface="Times New Roman" panose="02020603050405020304" pitchFamily="18" charset="0"/>
              </a:rPr>
              <a:t>路由协议性能分析</a:t>
            </a:r>
          </a:p>
          <a:p>
            <a:endParaRPr lang="zh-CN" alt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87878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1252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5" name="矩形 24">
            <a:extLst>
              <a:ext uri="{FF2B5EF4-FFF2-40B4-BE49-F238E27FC236}">
                <a16:creationId xmlns:a16="http://schemas.microsoft.com/office/drawing/2014/main" id="{79C14730-F2C0-479D-94AE-D3C5C9E7A212}"/>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6" name="文本框 25">
            <a:extLst>
              <a:ext uri="{FF2B5EF4-FFF2-40B4-BE49-F238E27FC236}">
                <a16:creationId xmlns:a16="http://schemas.microsoft.com/office/drawing/2014/main" id="{D814CF51-B648-4DFA-AE11-8ED6EA8CC343}"/>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7" name="图片 26">
            <a:extLst>
              <a:ext uri="{FF2B5EF4-FFF2-40B4-BE49-F238E27FC236}">
                <a16:creationId xmlns:a16="http://schemas.microsoft.com/office/drawing/2014/main" id="{5EC54F45-32A8-490E-8854-61A0AFE6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12" name="图片 11">
            <a:extLst>
              <a:ext uri="{FF2B5EF4-FFF2-40B4-BE49-F238E27FC236}">
                <a16:creationId xmlns:a16="http://schemas.microsoft.com/office/drawing/2014/main" id="{1D6CECE3-C6A6-4EB9-88F8-87C075998979}"/>
              </a:ext>
            </a:extLst>
          </p:cNvPr>
          <p:cNvPicPr>
            <a:picLocks noChangeAspect="1"/>
          </p:cNvPicPr>
          <p:nvPr/>
        </p:nvPicPr>
        <p:blipFill>
          <a:blip r:embed="rId4"/>
          <a:stretch>
            <a:fillRect/>
          </a:stretch>
        </p:blipFill>
        <p:spPr>
          <a:xfrm>
            <a:off x="1976601" y="1679413"/>
            <a:ext cx="3580195" cy="4530234"/>
          </a:xfrm>
          <a:prstGeom prst="rect">
            <a:avLst/>
          </a:prstGeom>
        </p:spPr>
      </p:pic>
      <p:sp>
        <p:nvSpPr>
          <p:cNvPr id="15" name="文本框 14">
            <a:extLst>
              <a:ext uri="{FF2B5EF4-FFF2-40B4-BE49-F238E27FC236}">
                <a16:creationId xmlns:a16="http://schemas.microsoft.com/office/drawing/2014/main" id="{9B656925-0AC1-479C-BC79-47D15906994E}"/>
              </a:ext>
            </a:extLst>
          </p:cNvPr>
          <p:cNvSpPr txBox="1"/>
          <p:nvPr/>
        </p:nvSpPr>
        <p:spPr>
          <a:xfrm>
            <a:off x="5965221" y="1716954"/>
            <a:ext cx="5854762" cy="1815882"/>
          </a:xfrm>
          <a:prstGeom prst="rect">
            <a:avLst/>
          </a:prstGeom>
          <a:noFill/>
          <a:ln>
            <a:solidFill>
              <a:schemeClr val="bg1"/>
            </a:solidFill>
          </a:ln>
        </p:spPr>
        <p:txBody>
          <a:bodyPr wrap="square" rtlCol="0">
            <a:spAutoFit/>
          </a:bodyPr>
          <a:lstStyle/>
          <a:p>
            <a:r>
              <a:rPr lang="en-US" altLang="zh-CN" sz="1600" dirty="0">
                <a:solidFill>
                  <a:srgbClr val="231F20"/>
                </a:solidFill>
                <a:latin typeface="Times New Roman" panose="02020603050405020304" pitchFamily="18" charset="0"/>
                <a:ea typeface="楷体" panose="02010609060101010101" pitchFamily="49" charset="-122"/>
              </a:rPr>
              <a:t>(</a:t>
            </a:r>
            <a:r>
              <a:rPr lang="en-US" altLang="zh-CN" sz="1600" dirty="0">
                <a:solidFill>
                  <a:srgbClr val="231F20"/>
                </a:solidFill>
                <a:effectLst/>
                <a:latin typeface="Times New Roman" panose="02020603050405020304" pitchFamily="18" charset="0"/>
                <a:ea typeface="楷体" panose="02010609060101010101" pitchFamily="49" charset="-122"/>
              </a:rPr>
              <a:t>1) </a:t>
            </a:r>
            <a:r>
              <a:rPr lang="zh-CN" altLang="en-US" sz="1600" dirty="0">
                <a:solidFill>
                  <a:srgbClr val="231F20"/>
                </a:solidFill>
                <a:effectLst/>
                <a:latin typeface="Times New Roman" panose="02020603050405020304" pitchFamily="18" charset="0"/>
                <a:ea typeface="楷体" panose="02010609060101010101" pitchFamily="49" charset="-122"/>
              </a:rPr>
              <a:t>组合一：不同层的所有特征。</a:t>
            </a:r>
          </a:p>
          <a:p>
            <a:r>
              <a:rPr lang="en-US" altLang="zh-CN" sz="1600" dirty="0">
                <a:solidFill>
                  <a:srgbClr val="231F20"/>
                </a:solidFill>
                <a:effectLst/>
                <a:latin typeface="Times New Roman" panose="02020603050405020304" pitchFamily="18" charset="0"/>
                <a:ea typeface="楷体" panose="02010609060101010101" pitchFamily="49" charset="-122"/>
              </a:rPr>
              <a:t>(2) </a:t>
            </a:r>
            <a:r>
              <a:rPr lang="zh-CN" altLang="en-US" sz="1600" dirty="0">
                <a:solidFill>
                  <a:srgbClr val="231F20"/>
                </a:solidFill>
                <a:effectLst/>
                <a:latin typeface="Times New Roman" panose="02020603050405020304" pitchFamily="18" charset="0"/>
                <a:ea typeface="楷体" panose="02010609060101010101" pitchFamily="49" charset="-122"/>
              </a:rPr>
              <a:t>组合二：物理层、网络层和应用层的特征。</a:t>
            </a:r>
          </a:p>
          <a:p>
            <a:r>
              <a:rPr lang="en-US" altLang="zh-CN" sz="1600" dirty="0">
                <a:solidFill>
                  <a:srgbClr val="231F20"/>
                </a:solidFill>
                <a:effectLst/>
                <a:latin typeface="Times New Roman" panose="02020603050405020304" pitchFamily="18" charset="0"/>
                <a:ea typeface="楷体" panose="02010609060101010101" pitchFamily="49" charset="-122"/>
              </a:rPr>
              <a:t>(3) </a:t>
            </a:r>
            <a:r>
              <a:rPr lang="zh-CN" altLang="en-US" sz="1600" dirty="0">
                <a:solidFill>
                  <a:srgbClr val="231F20"/>
                </a:solidFill>
                <a:effectLst/>
                <a:latin typeface="Times New Roman" panose="02020603050405020304" pitchFamily="18" charset="0"/>
                <a:ea typeface="楷体" panose="02010609060101010101" pitchFamily="49" charset="-122"/>
              </a:rPr>
              <a:t>组合三：物理层、数据链路层和网络层的特征。</a:t>
            </a:r>
          </a:p>
          <a:p>
            <a:r>
              <a:rPr lang="en-US" altLang="zh-CN" sz="1600" dirty="0">
                <a:solidFill>
                  <a:srgbClr val="231F20"/>
                </a:solidFill>
                <a:effectLst/>
                <a:latin typeface="Times New Roman" panose="02020603050405020304" pitchFamily="18" charset="0"/>
                <a:ea typeface="楷体" panose="02010609060101010101" pitchFamily="49" charset="-122"/>
              </a:rPr>
              <a:t>(4) </a:t>
            </a:r>
            <a:r>
              <a:rPr lang="zh-CN" altLang="en-US" sz="1600" dirty="0">
                <a:solidFill>
                  <a:srgbClr val="231F20"/>
                </a:solidFill>
                <a:effectLst/>
                <a:latin typeface="Times New Roman" panose="02020603050405020304" pitchFamily="18" charset="0"/>
                <a:ea typeface="楷体" panose="02010609060101010101" pitchFamily="49" charset="-122"/>
              </a:rPr>
              <a:t>组合四：物理层和网络层的特征。</a:t>
            </a:r>
          </a:p>
          <a:p>
            <a:r>
              <a:rPr lang="en-US" altLang="zh-CN" sz="1600" dirty="0">
                <a:solidFill>
                  <a:srgbClr val="231F20"/>
                </a:solidFill>
                <a:effectLst/>
                <a:latin typeface="Times New Roman" panose="02020603050405020304" pitchFamily="18" charset="0"/>
                <a:ea typeface="楷体" panose="02010609060101010101" pitchFamily="49" charset="-122"/>
              </a:rPr>
              <a:t>(5) </a:t>
            </a:r>
            <a:r>
              <a:rPr lang="zh-CN" altLang="en-US" sz="1600" dirty="0">
                <a:solidFill>
                  <a:srgbClr val="231F20"/>
                </a:solidFill>
                <a:effectLst/>
                <a:latin typeface="Times New Roman" panose="02020603050405020304" pitchFamily="18" charset="0"/>
                <a:ea typeface="楷体" panose="02010609060101010101" pitchFamily="49" charset="-122"/>
              </a:rPr>
              <a:t>组合五：物理层的 𝐿𝑄；数据链路层的 𝑅𝑥𝐵𝑢𝑓𝑂𝑐𝑐、 𝑆𝑛𝑑𝐵𝑢𝑓𝑂𝑐𝑐 和 𝐵𝑢𝑓𝑆𝑖𝑧𝑒；网络层的𝑀𝑠𝑔𝑆𝑖𝑧𝑒、𝑀𝑠𝑔𝑆𝑟𝑐、𝑀𝑠𝑔𝐷𝑠𝑡 和 𝑀𝑠𝑔𝑇𝑦𝑝𝑒；应用层的 𝑡𝑠𝑐</a:t>
            </a:r>
            <a:r>
              <a:rPr lang="zh-CN" altLang="en-US" sz="1600" baseline="-25000" dirty="0">
                <a:solidFill>
                  <a:srgbClr val="231F20"/>
                </a:solidFill>
                <a:effectLst/>
                <a:latin typeface="Times New Roman" panose="02020603050405020304" pitchFamily="18" charset="0"/>
                <a:ea typeface="楷体" panose="02010609060101010101" pitchFamily="49" charset="-122"/>
              </a:rPr>
              <a:t>𝑖</a:t>
            </a:r>
            <a:r>
              <a:rPr lang="zh-CN" altLang="en-US" sz="1600" dirty="0">
                <a:solidFill>
                  <a:srgbClr val="231F20"/>
                </a:solidFill>
                <a:effectLst/>
                <a:latin typeface="Times New Roman" panose="02020603050405020304" pitchFamily="18" charset="0"/>
                <a:ea typeface="楷体" panose="02010609060101010101" pitchFamily="49" charset="-122"/>
              </a:rPr>
              <a:t> 。</a:t>
            </a:r>
            <a:endParaRPr lang="zh-CN" altLang="en-US" sz="1600" b="1" dirty="0">
              <a:solidFill>
                <a:schemeClr val="accent5">
                  <a:lumMod val="75000"/>
                </a:schemeClr>
              </a:solidFill>
              <a:latin typeface="Times New Roman" panose="02020603050405020304" pitchFamily="18" charset="0"/>
              <a:ea typeface="楷体" panose="02010609060101010101" pitchFamily="49" charset="-122"/>
            </a:endParaRPr>
          </a:p>
        </p:txBody>
      </p:sp>
      <p:sp>
        <p:nvSpPr>
          <p:cNvPr id="16" name="文本框 15">
            <a:extLst>
              <a:ext uri="{FF2B5EF4-FFF2-40B4-BE49-F238E27FC236}">
                <a16:creationId xmlns:a16="http://schemas.microsoft.com/office/drawing/2014/main" id="{8DBC80AF-3751-425C-BB6D-2BA68B24CAC2}"/>
              </a:ext>
            </a:extLst>
          </p:cNvPr>
          <p:cNvSpPr txBox="1"/>
          <p:nvPr/>
        </p:nvSpPr>
        <p:spPr>
          <a:xfrm>
            <a:off x="5965221" y="3677890"/>
            <a:ext cx="6096000" cy="923330"/>
          </a:xfrm>
          <a:prstGeom prst="rect">
            <a:avLst/>
          </a:prstGeom>
          <a:noFill/>
          <a:ln>
            <a:solidFill>
              <a:schemeClr val="bg1"/>
            </a:solidFill>
          </a:ln>
        </p:spPr>
        <p:txBody>
          <a:bodyPr wrap="square" rtlCol="0">
            <a:spAutoFit/>
          </a:bodyPr>
          <a:lstStyle/>
          <a:p>
            <a:r>
              <a:rPr lang="zh-CN" altLang="en-US" dirty="0">
                <a:solidFill>
                  <a:srgbClr val="231F20"/>
                </a:solidFill>
                <a:effectLst/>
                <a:latin typeface="Times New Roman" panose="02020603050405020304" pitchFamily="18" charset="0"/>
                <a:ea typeface="楷体" panose="02010609060101010101" pitchFamily="49" charset="-122"/>
              </a:rPr>
              <a:t>组合一至组合四论证了不同层特征的</a:t>
            </a:r>
            <a:r>
              <a:rPr lang="zh-CN" altLang="en-US" dirty="0">
                <a:solidFill>
                  <a:srgbClr val="FF0000"/>
                </a:solidFill>
                <a:latin typeface="Times New Roman" panose="02020603050405020304" pitchFamily="18" charset="0"/>
                <a:ea typeface="楷体" panose="02010609060101010101" pitchFamily="49" charset="-122"/>
              </a:rPr>
              <a:t>协同互补</a:t>
            </a:r>
            <a:r>
              <a:rPr lang="zh-CN" altLang="en-US" dirty="0">
                <a:solidFill>
                  <a:srgbClr val="231F20"/>
                </a:solidFill>
                <a:latin typeface="Times New Roman" panose="02020603050405020304" pitchFamily="18" charset="0"/>
                <a:ea typeface="楷体" panose="02010609060101010101" pitchFamily="49" charset="-122"/>
              </a:rPr>
              <a:t>；</a:t>
            </a:r>
            <a:endParaRPr lang="en-US" altLang="zh-CN" sz="3200" b="1" dirty="0">
              <a:solidFill>
                <a:schemeClr val="accent5">
                  <a:lumMod val="75000"/>
                </a:schemeClr>
              </a:solidFill>
              <a:latin typeface="Times New Roman" panose="02020603050405020304" pitchFamily="18" charset="0"/>
              <a:ea typeface="楷体" panose="02010609060101010101" pitchFamily="49" charset="-122"/>
            </a:endParaRPr>
          </a:p>
          <a:p>
            <a:r>
              <a:rPr lang="zh-CN" altLang="en-US" dirty="0">
                <a:solidFill>
                  <a:srgbClr val="231F20"/>
                </a:solidFill>
                <a:latin typeface="Times New Roman" panose="02020603050405020304" pitchFamily="18" charset="0"/>
                <a:ea typeface="楷体" panose="02010609060101010101" pitchFamily="49" charset="-122"/>
              </a:rPr>
              <a:t>组合五论证了</a:t>
            </a:r>
            <a:r>
              <a:rPr lang="en-US" altLang="zh-CN" dirty="0">
                <a:solidFill>
                  <a:srgbClr val="231F20"/>
                </a:solidFill>
                <a:latin typeface="Times New Roman" panose="02020603050405020304" pitchFamily="18" charset="0"/>
                <a:ea typeface="楷体" panose="02010609060101010101" pitchFamily="49" charset="-122"/>
              </a:rPr>
              <a:t>HOTD</a:t>
            </a:r>
            <a:r>
              <a:rPr lang="zh-CN" altLang="en-US" dirty="0">
                <a:solidFill>
                  <a:srgbClr val="231F20"/>
                </a:solidFill>
                <a:latin typeface="Times New Roman" panose="02020603050405020304" pitchFamily="18" charset="0"/>
                <a:ea typeface="楷体" panose="02010609060101010101" pitchFamily="49" charset="-122"/>
              </a:rPr>
              <a:t>能够很好地达到</a:t>
            </a:r>
            <a:r>
              <a:rPr lang="zh-CN" altLang="en-US" dirty="0">
                <a:solidFill>
                  <a:srgbClr val="FF0000"/>
                </a:solidFill>
                <a:latin typeface="Times New Roman" panose="02020603050405020304" pitchFamily="18" charset="0"/>
                <a:ea typeface="楷体" panose="02010609060101010101" pitchFamily="49" charset="-122"/>
              </a:rPr>
              <a:t>额外开销</a:t>
            </a:r>
            <a:r>
              <a:rPr lang="zh-CN" altLang="en-US" dirty="0">
                <a:solidFill>
                  <a:srgbClr val="231F20"/>
                </a:solidFill>
                <a:latin typeface="Times New Roman" panose="02020603050405020304" pitchFamily="18" charset="0"/>
                <a:ea typeface="楷体" panose="02010609060101010101" pitchFamily="49" charset="-122"/>
              </a:rPr>
              <a:t>和</a:t>
            </a:r>
            <a:r>
              <a:rPr lang="zh-CN" altLang="en-US" dirty="0">
                <a:solidFill>
                  <a:srgbClr val="FF0000"/>
                </a:solidFill>
                <a:latin typeface="Times New Roman" panose="02020603050405020304" pitchFamily="18" charset="0"/>
                <a:ea typeface="楷体" panose="02010609060101010101" pitchFamily="49" charset="-122"/>
              </a:rPr>
              <a:t>检测准确率</a:t>
            </a:r>
            <a:r>
              <a:rPr lang="zh-CN" altLang="en-US" dirty="0">
                <a:solidFill>
                  <a:srgbClr val="231F20"/>
                </a:solidFill>
                <a:latin typeface="Times New Roman" panose="02020603050405020304" pitchFamily="18" charset="0"/>
                <a:ea typeface="楷体" panose="02010609060101010101" pitchFamily="49" charset="-122"/>
              </a:rPr>
              <a:t>之间的</a:t>
            </a:r>
            <a:r>
              <a:rPr lang="zh-CN" altLang="en-US" dirty="0">
                <a:solidFill>
                  <a:srgbClr val="FF0000"/>
                </a:solidFill>
                <a:latin typeface="Times New Roman" panose="02020603050405020304" pitchFamily="18" charset="0"/>
                <a:ea typeface="楷体" panose="02010609060101010101" pitchFamily="49" charset="-122"/>
              </a:rPr>
              <a:t>权衡</a:t>
            </a:r>
            <a:r>
              <a:rPr lang="zh-CN" altLang="en-US" dirty="0">
                <a:solidFill>
                  <a:srgbClr val="231F20"/>
                </a:solidFill>
                <a:latin typeface="Times New Roman" panose="02020603050405020304" pitchFamily="18" charset="0"/>
                <a:ea typeface="楷体" panose="02010609060101010101" pitchFamily="49" charset="-122"/>
              </a:rPr>
              <a:t>。</a:t>
            </a:r>
            <a:endParaRPr lang="en-US" altLang="zh-CN" dirty="0">
              <a:solidFill>
                <a:srgbClr val="231F20"/>
              </a:solidFill>
              <a:latin typeface="Times New Roman" panose="02020603050405020304" pitchFamily="18" charset="0"/>
              <a:ea typeface="楷体" panose="02010609060101010101" pitchFamily="49" charset="-122"/>
            </a:endParaRPr>
          </a:p>
        </p:txBody>
      </p:sp>
      <p:sp>
        <p:nvSpPr>
          <p:cNvPr id="19" name="矩形 18">
            <a:extLst>
              <a:ext uri="{FF2B5EF4-FFF2-40B4-BE49-F238E27FC236}">
                <a16:creationId xmlns:a16="http://schemas.microsoft.com/office/drawing/2014/main" id="{FC75C963-D51A-407B-A705-B8E1EF916206}"/>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20" name="矩形 19">
            <a:extLst>
              <a:ext uri="{FF2B5EF4-FFF2-40B4-BE49-F238E27FC236}">
                <a16:creationId xmlns:a16="http://schemas.microsoft.com/office/drawing/2014/main" id="{EF0A9718-963F-4A5C-8498-D6A6B17874DD}"/>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21" name="矩形 20">
            <a:extLst>
              <a:ext uri="{FF2B5EF4-FFF2-40B4-BE49-F238E27FC236}">
                <a16:creationId xmlns:a16="http://schemas.microsoft.com/office/drawing/2014/main" id="{488235EB-5ADD-47E3-81F4-6E83A604438E}"/>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22" name="矩形 21">
            <a:extLst>
              <a:ext uri="{FF2B5EF4-FFF2-40B4-BE49-F238E27FC236}">
                <a16:creationId xmlns:a16="http://schemas.microsoft.com/office/drawing/2014/main" id="{82C6118B-9FBA-40F3-927C-4EF204843BEB}"/>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28" name="文本框 27">
            <a:extLst>
              <a:ext uri="{FF2B5EF4-FFF2-40B4-BE49-F238E27FC236}">
                <a16:creationId xmlns:a16="http://schemas.microsoft.com/office/drawing/2014/main" id="{E2FAFA9E-3E1F-486C-B48B-3AB30A1D9EEB}"/>
              </a:ext>
            </a:extLst>
          </p:cNvPr>
          <p:cNvSpPr txBox="1"/>
          <p:nvPr/>
        </p:nvSpPr>
        <p:spPr>
          <a:xfrm>
            <a:off x="2215298" y="941839"/>
            <a:ext cx="3570208" cy="461665"/>
          </a:xfrm>
          <a:prstGeom prst="rect">
            <a:avLst/>
          </a:prstGeom>
          <a:noFill/>
          <a:ln>
            <a:solidFill>
              <a:schemeClr val="bg1"/>
            </a:solidFill>
          </a:ln>
        </p:spPr>
        <p:txBody>
          <a:bodyPr wrap="none" rtlCol="0">
            <a:spAutoFit/>
          </a:bodyPr>
          <a:lstStyle/>
          <a:p>
            <a:r>
              <a:rPr lang="zh-CN" altLang="en-US" sz="2400" dirty="0">
                <a:effectLst/>
                <a:latin typeface="Times New Roman" panose="02020603050405020304" pitchFamily="18" charset="0"/>
                <a:cs typeface="Times New Roman" panose="02020603050405020304" pitchFamily="18" charset="0"/>
              </a:rPr>
              <a:t>特征影响和额外开销分析</a:t>
            </a:r>
          </a:p>
        </p:txBody>
      </p:sp>
    </p:spTree>
    <p:extLst>
      <p:ext uri="{BB962C8B-B14F-4D97-AF65-F5344CB8AC3E}">
        <p14:creationId xmlns:p14="http://schemas.microsoft.com/office/powerpoint/2010/main" val="122977696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1252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5" name="矩形 24">
            <a:extLst>
              <a:ext uri="{FF2B5EF4-FFF2-40B4-BE49-F238E27FC236}">
                <a16:creationId xmlns:a16="http://schemas.microsoft.com/office/drawing/2014/main" id="{79C14730-F2C0-479D-94AE-D3C5C9E7A212}"/>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6" name="文本框 25">
            <a:extLst>
              <a:ext uri="{FF2B5EF4-FFF2-40B4-BE49-F238E27FC236}">
                <a16:creationId xmlns:a16="http://schemas.microsoft.com/office/drawing/2014/main" id="{D814CF51-B648-4DFA-AE11-8ED6EA8CC343}"/>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7" name="图片 26">
            <a:extLst>
              <a:ext uri="{FF2B5EF4-FFF2-40B4-BE49-F238E27FC236}">
                <a16:creationId xmlns:a16="http://schemas.microsoft.com/office/drawing/2014/main" id="{5EC54F45-32A8-490E-8854-61A0AFE6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12" name="图片 11">
            <a:extLst>
              <a:ext uri="{FF2B5EF4-FFF2-40B4-BE49-F238E27FC236}">
                <a16:creationId xmlns:a16="http://schemas.microsoft.com/office/drawing/2014/main" id="{1D6CECE3-C6A6-4EB9-88F8-87C075998979}"/>
              </a:ext>
            </a:extLst>
          </p:cNvPr>
          <p:cNvPicPr>
            <a:picLocks noChangeAspect="1"/>
          </p:cNvPicPr>
          <p:nvPr/>
        </p:nvPicPr>
        <p:blipFill>
          <a:blip r:embed="rId4"/>
          <a:stretch>
            <a:fillRect/>
          </a:stretch>
        </p:blipFill>
        <p:spPr>
          <a:xfrm>
            <a:off x="1976601" y="1679413"/>
            <a:ext cx="3580195" cy="4530234"/>
          </a:xfrm>
          <a:prstGeom prst="rect">
            <a:avLst/>
          </a:prstGeom>
        </p:spPr>
      </p:pic>
      <p:pic>
        <p:nvPicPr>
          <p:cNvPr id="2" name="图片 1">
            <a:extLst>
              <a:ext uri="{FF2B5EF4-FFF2-40B4-BE49-F238E27FC236}">
                <a16:creationId xmlns:a16="http://schemas.microsoft.com/office/drawing/2014/main" id="{D4D831F8-0D2E-4740-82A3-3693A734BF87}"/>
              </a:ext>
            </a:extLst>
          </p:cNvPr>
          <p:cNvPicPr>
            <a:picLocks noChangeAspect="1"/>
          </p:cNvPicPr>
          <p:nvPr/>
        </p:nvPicPr>
        <p:blipFill>
          <a:blip r:embed="rId5"/>
          <a:stretch>
            <a:fillRect/>
          </a:stretch>
        </p:blipFill>
        <p:spPr>
          <a:xfrm>
            <a:off x="6311667" y="5105270"/>
            <a:ext cx="5508316" cy="1181131"/>
          </a:xfrm>
          <a:prstGeom prst="rect">
            <a:avLst/>
          </a:prstGeom>
        </p:spPr>
      </p:pic>
      <p:sp>
        <p:nvSpPr>
          <p:cNvPr id="15" name="文本框 14">
            <a:extLst>
              <a:ext uri="{FF2B5EF4-FFF2-40B4-BE49-F238E27FC236}">
                <a16:creationId xmlns:a16="http://schemas.microsoft.com/office/drawing/2014/main" id="{9B656925-0AC1-479C-BC79-47D15906994E}"/>
              </a:ext>
            </a:extLst>
          </p:cNvPr>
          <p:cNvSpPr txBox="1"/>
          <p:nvPr/>
        </p:nvSpPr>
        <p:spPr>
          <a:xfrm>
            <a:off x="5965221" y="1716954"/>
            <a:ext cx="5854762" cy="1815882"/>
          </a:xfrm>
          <a:prstGeom prst="rect">
            <a:avLst/>
          </a:prstGeom>
          <a:noFill/>
          <a:ln>
            <a:solidFill>
              <a:schemeClr val="bg1"/>
            </a:solidFill>
          </a:ln>
        </p:spPr>
        <p:txBody>
          <a:bodyPr wrap="square" rtlCol="0">
            <a:spAutoFit/>
          </a:bodyPr>
          <a:lstStyle/>
          <a:p>
            <a:r>
              <a:rPr lang="en-US" altLang="zh-CN" sz="1600" dirty="0">
                <a:solidFill>
                  <a:srgbClr val="231F20"/>
                </a:solidFill>
                <a:latin typeface="Times New Roman" panose="02020603050405020304" pitchFamily="18" charset="0"/>
                <a:ea typeface="楷体" panose="02010609060101010101" pitchFamily="49" charset="-122"/>
              </a:rPr>
              <a:t>(</a:t>
            </a:r>
            <a:r>
              <a:rPr lang="en-US" altLang="zh-CN" sz="1600" dirty="0">
                <a:solidFill>
                  <a:srgbClr val="231F20"/>
                </a:solidFill>
                <a:effectLst/>
                <a:latin typeface="Times New Roman" panose="02020603050405020304" pitchFamily="18" charset="0"/>
                <a:ea typeface="楷体" panose="02010609060101010101" pitchFamily="49" charset="-122"/>
              </a:rPr>
              <a:t>1) </a:t>
            </a:r>
            <a:r>
              <a:rPr lang="zh-CN" altLang="en-US" sz="1600" dirty="0">
                <a:solidFill>
                  <a:srgbClr val="231F20"/>
                </a:solidFill>
                <a:effectLst/>
                <a:latin typeface="Times New Roman" panose="02020603050405020304" pitchFamily="18" charset="0"/>
                <a:ea typeface="楷体" panose="02010609060101010101" pitchFamily="49" charset="-122"/>
              </a:rPr>
              <a:t>组合一：不同层的所有特征。</a:t>
            </a:r>
          </a:p>
          <a:p>
            <a:r>
              <a:rPr lang="en-US" altLang="zh-CN" sz="1600" dirty="0">
                <a:solidFill>
                  <a:srgbClr val="231F20"/>
                </a:solidFill>
                <a:effectLst/>
                <a:latin typeface="Times New Roman" panose="02020603050405020304" pitchFamily="18" charset="0"/>
                <a:ea typeface="楷体" panose="02010609060101010101" pitchFamily="49" charset="-122"/>
              </a:rPr>
              <a:t>(2) </a:t>
            </a:r>
            <a:r>
              <a:rPr lang="zh-CN" altLang="en-US" sz="1600" dirty="0">
                <a:solidFill>
                  <a:srgbClr val="231F20"/>
                </a:solidFill>
                <a:effectLst/>
                <a:latin typeface="Times New Roman" panose="02020603050405020304" pitchFamily="18" charset="0"/>
                <a:ea typeface="楷体" panose="02010609060101010101" pitchFamily="49" charset="-122"/>
              </a:rPr>
              <a:t>组合二：物理层、网络层和应用层的特征。</a:t>
            </a:r>
          </a:p>
          <a:p>
            <a:r>
              <a:rPr lang="en-US" altLang="zh-CN" sz="1600" dirty="0">
                <a:solidFill>
                  <a:srgbClr val="231F20"/>
                </a:solidFill>
                <a:effectLst/>
                <a:latin typeface="Times New Roman" panose="02020603050405020304" pitchFamily="18" charset="0"/>
                <a:ea typeface="楷体" panose="02010609060101010101" pitchFamily="49" charset="-122"/>
              </a:rPr>
              <a:t>(3) </a:t>
            </a:r>
            <a:r>
              <a:rPr lang="zh-CN" altLang="en-US" sz="1600" dirty="0">
                <a:solidFill>
                  <a:srgbClr val="231F20"/>
                </a:solidFill>
                <a:effectLst/>
                <a:latin typeface="Times New Roman" panose="02020603050405020304" pitchFamily="18" charset="0"/>
                <a:ea typeface="楷体" panose="02010609060101010101" pitchFamily="49" charset="-122"/>
              </a:rPr>
              <a:t>组合三：物理层、数据链路层和网络层的特征。</a:t>
            </a:r>
          </a:p>
          <a:p>
            <a:r>
              <a:rPr lang="en-US" altLang="zh-CN" sz="1600" dirty="0">
                <a:solidFill>
                  <a:srgbClr val="231F20"/>
                </a:solidFill>
                <a:effectLst/>
                <a:latin typeface="Times New Roman" panose="02020603050405020304" pitchFamily="18" charset="0"/>
                <a:ea typeface="楷体" panose="02010609060101010101" pitchFamily="49" charset="-122"/>
              </a:rPr>
              <a:t>(4) </a:t>
            </a:r>
            <a:r>
              <a:rPr lang="zh-CN" altLang="en-US" sz="1600" dirty="0">
                <a:solidFill>
                  <a:srgbClr val="231F20"/>
                </a:solidFill>
                <a:effectLst/>
                <a:latin typeface="Times New Roman" panose="02020603050405020304" pitchFamily="18" charset="0"/>
                <a:ea typeface="楷体" panose="02010609060101010101" pitchFamily="49" charset="-122"/>
              </a:rPr>
              <a:t>组合四：物理层和网络层的特征。</a:t>
            </a:r>
          </a:p>
          <a:p>
            <a:r>
              <a:rPr lang="en-US" altLang="zh-CN" sz="1600" dirty="0">
                <a:solidFill>
                  <a:srgbClr val="231F20"/>
                </a:solidFill>
                <a:effectLst/>
                <a:latin typeface="Times New Roman" panose="02020603050405020304" pitchFamily="18" charset="0"/>
                <a:ea typeface="楷体" panose="02010609060101010101" pitchFamily="49" charset="-122"/>
              </a:rPr>
              <a:t>(5) </a:t>
            </a:r>
            <a:r>
              <a:rPr lang="zh-CN" altLang="en-US" sz="1600" dirty="0">
                <a:solidFill>
                  <a:srgbClr val="231F20"/>
                </a:solidFill>
                <a:effectLst/>
                <a:latin typeface="Times New Roman" panose="02020603050405020304" pitchFamily="18" charset="0"/>
                <a:ea typeface="楷体" panose="02010609060101010101" pitchFamily="49" charset="-122"/>
              </a:rPr>
              <a:t>组合五：物理层的 𝐿𝑄；数据链路层的 𝑅𝑥𝐵𝑢𝑓𝑂𝑐𝑐、 𝑆𝑛𝑑𝐵𝑢𝑓𝑂𝑐𝑐 和 𝐵𝑢𝑓𝑆𝑖𝑧𝑒；网络层的𝑀𝑠𝑔𝑆𝑖𝑧𝑒、𝑀𝑠𝑔𝑆𝑟𝑐、𝑀𝑠𝑔𝐷𝑠𝑡 和 𝑀𝑠𝑔𝑇𝑦𝑝𝑒；应用层的 𝑡𝑠𝑐</a:t>
            </a:r>
            <a:r>
              <a:rPr lang="zh-CN" altLang="en-US" sz="1600" baseline="-25000" dirty="0">
                <a:solidFill>
                  <a:srgbClr val="231F20"/>
                </a:solidFill>
                <a:effectLst/>
                <a:latin typeface="Times New Roman" panose="02020603050405020304" pitchFamily="18" charset="0"/>
                <a:ea typeface="楷体" panose="02010609060101010101" pitchFamily="49" charset="-122"/>
              </a:rPr>
              <a:t>𝑖</a:t>
            </a:r>
            <a:r>
              <a:rPr lang="zh-CN" altLang="en-US" sz="1600" dirty="0">
                <a:solidFill>
                  <a:srgbClr val="231F20"/>
                </a:solidFill>
                <a:effectLst/>
                <a:latin typeface="Times New Roman" panose="02020603050405020304" pitchFamily="18" charset="0"/>
                <a:ea typeface="楷体" panose="02010609060101010101" pitchFamily="49" charset="-122"/>
              </a:rPr>
              <a:t> 。</a:t>
            </a:r>
            <a:endParaRPr lang="zh-CN" altLang="en-US" sz="1600" b="1" dirty="0">
              <a:solidFill>
                <a:schemeClr val="accent5">
                  <a:lumMod val="75000"/>
                </a:schemeClr>
              </a:solidFill>
              <a:latin typeface="Times New Roman" panose="02020603050405020304" pitchFamily="18" charset="0"/>
              <a:ea typeface="楷体" panose="02010609060101010101" pitchFamily="49" charset="-122"/>
            </a:endParaRPr>
          </a:p>
        </p:txBody>
      </p:sp>
      <p:sp>
        <p:nvSpPr>
          <p:cNvPr id="16" name="文本框 15">
            <a:extLst>
              <a:ext uri="{FF2B5EF4-FFF2-40B4-BE49-F238E27FC236}">
                <a16:creationId xmlns:a16="http://schemas.microsoft.com/office/drawing/2014/main" id="{8DBC80AF-3751-425C-BB6D-2BA68B24CAC2}"/>
              </a:ext>
            </a:extLst>
          </p:cNvPr>
          <p:cNvSpPr txBox="1"/>
          <p:nvPr/>
        </p:nvSpPr>
        <p:spPr>
          <a:xfrm>
            <a:off x="5965221" y="3677890"/>
            <a:ext cx="6096000" cy="923330"/>
          </a:xfrm>
          <a:prstGeom prst="rect">
            <a:avLst/>
          </a:prstGeom>
          <a:noFill/>
          <a:ln>
            <a:solidFill>
              <a:schemeClr val="bg1"/>
            </a:solidFill>
          </a:ln>
        </p:spPr>
        <p:txBody>
          <a:bodyPr wrap="square" rtlCol="0">
            <a:spAutoFit/>
          </a:bodyPr>
          <a:lstStyle/>
          <a:p>
            <a:r>
              <a:rPr lang="zh-CN" altLang="en-US" dirty="0">
                <a:solidFill>
                  <a:srgbClr val="231F20"/>
                </a:solidFill>
                <a:effectLst/>
                <a:latin typeface="Times New Roman" panose="02020603050405020304" pitchFamily="18" charset="0"/>
                <a:ea typeface="楷体" panose="02010609060101010101" pitchFamily="49" charset="-122"/>
              </a:rPr>
              <a:t>组合一至组合四论证了不同层特征的</a:t>
            </a:r>
            <a:r>
              <a:rPr lang="zh-CN" altLang="en-US" dirty="0">
                <a:solidFill>
                  <a:srgbClr val="FF0000"/>
                </a:solidFill>
                <a:latin typeface="Times New Roman" panose="02020603050405020304" pitchFamily="18" charset="0"/>
                <a:ea typeface="楷体" panose="02010609060101010101" pitchFamily="49" charset="-122"/>
              </a:rPr>
              <a:t>协同互补</a:t>
            </a:r>
            <a:r>
              <a:rPr lang="zh-CN" altLang="en-US" dirty="0">
                <a:solidFill>
                  <a:srgbClr val="231F20"/>
                </a:solidFill>
                <a:latin typeface="Times New Roman" panose="02020603050405020304" pitchFamily="18" charset="0"/>
                <a:ea typeface="楷体" panose="02010609060101010101" pitchFamily="49" charset="-122"/>
              </a:rPr>
              <a:t>；</a:t>
            </a:r>
            <a:endParaRPr lang="en-US" altLang="zh-CN" sz="3200" b="1" dirty="0">
              <a:solidFill>
                <a:schemeClr val="accent5">
                  <a:lumMod val="75000"/>
                </a:schemeClr>
              </a:solidFill>
              <a:latin typeface="Times New Roman" panose="02020603050405020304" pitchFamily="18" charset="0"/>
              <a:ea typeface="楷体" panose="02010609060101010101" pitchFamily="49" charset="-122"/>
            </a:endParaRPr>
          </a:p>
          <a:p>
            <a:r>
              <a:rPr lang="zh-CN" altLang="en-US" dirty="0">
                <a:solidFill>
                  <a:srgbClr val="231F20"/>
                </a:solidFill>
                <a:latin typeface="Times New Roman" panose="02020603050405020304" pitchFamily="18" charset="0"/>
                <a:ea typeface="楷体" panose="02010609060101010101" pitchFamily="49" charset="-122"/>
              </a:rPr>
              <a:t>组合五论证了</a:t>
            </a:r>
            <a:r>
              <a:rPr lang="en-US" altLang="zh-CN" dirty="0">
                <a:solidFill>
                  <a:srgbClr val="231F20"/>
                </a:solidFill>
                <a:latin typeface="Times New Roman" panose="02020603050405020304" pitchFamily="18" charset="0"/>
                <a:ea typeface="楷体" panose="02010609060101010101" pitchFamily="49" charset="-122"/>
              </a:rPr>
              <a:t>HOTD</a:t>
            </a:r>
            <a:r>
              <a:rPr lang="zh-CN" altLang="en-US" dirty="0">
                <a:solidFill>
                  <a:srgbClr val="231F20"/>
                </a:solidFill>
                <a:latin typeface="Times New Roman" panose="02020603050405020304" pitchFamily="18" charset="0"/>
                <a:ea typeface="楷体" panose="02010609060101010101" pitchFamily="49" charset="-122"/>
              </a:rPr>
              <a:t>能够很好地达到</a:t>
            </a:r>
            <a:r>
              <a:rPr lang="zh-CN" altLang="en-US" dirty="0">
                <a:solidFill>
                  <a:srgbClr val="FF0000"/>
                </a:solidFill>
                <a:latin typeface="Times New Roman" panose="02020603050405020304" pitchFamily="18" charset="0"/>
                <a:ea typeface="楷体" panose="02010609060101010101" pitchFamily="49" charset="-122"/>
              </a:rPr>
              <a:t>额外开销</a:t>
            </a:r>
            <a:r>
              <a:rPr lang="zh-CN" altLang="en-US" dirty="0">
                <a:solidFill>
                  <a:srgbClr val="231F20"/>
                </a:solidFill>
                <a:latin typeface="Times New Roman" panose="02020603050405020304" pitchFamily="18" charset="0"/>
                <a:ea typeface="楷体" panose="02010609060101010101" pitchFamily="49" charset="-122"/>
              </a:rPr>
              <a:t>和</a:t>
            </a:r>
            <a:r>
              <a:rPr lang="zh-CN" altLang="en-US" dirty="0">
                <a:solidFill>
                  <a:srgbClr val="FF0000"/>
                </a:solidFill>
                <a:latin typeface="Times New Roman" panose="02020603050405020304" pitchFamily="18" charset="0"/>
                <a:ea typeface="楷体" panose="02010609060101010101" pitchFamily="49" charset="-122"/>
              </a:rPr>
              <a:t>检测准确率</a:t>
            </a:r>
            <a:r>
              <a:rPr lang="zh-CN" altLang="en-US" dirty="0">
                <a:solidFill>
                  <a:srgbClr val="231F20"/>
                </a:solidFill>
                <a:latin typeface="Times New Roman" panose="02020603050405020304" pitchFamily="18" charset="0"/>
                <a:ea typeface="楷体" panose="02010609060101010101" pitchFamily="49" charset="-122"/>
              </a:rPr>
              <a:t>之间的</a:t>
            </a:r>
            <a:r>
              <a:rPr lang="zh-CN" altLang="en-US" dirty="0">
                <a:solidFill>
                  <a:srgbClr val="FF0000"/>
                </a:solidFill>
                <a:latin typeface="Times New Roman" panose="02020603050405020304" pitchFamily="18" charset="0"/>
                <a:ea typeface="楷体" panose="02010609060101010101" pitchFamily="49" charset="-122"/>
              </a:rPr>
              <a:t>权衡</a:t>
            </a:r>
            <a:r>
              <a:rPr lang="zh-CN" altLang="en-US" dirty="0">
                <a:solidFill>
                  <a:srgbClr val="231F20"/>
                </a:solidFill>
                <a:latin typeface="Times New Roman" panose="02020603050405020304" pitchFamily="18" charset="0"/>
                <a:ea typeface="楷体" panose="02010609060101010101" pitchFamily="49" charset="-122"/>
              </a:rPr>
              <a:t>。</a:t>
            </a:r>
            <a:endParaRPr lang="en-US" altLang="zh-CN" dirty="0">
              <a:solidFill>
                <a:srgbClr val="231F20"/>
              </a:solidFill>
              <a:latin typeface="Times New Roman" panose="02020603050405020304" pitchFamily="18" charset="0"/>
              <a:ea typeface="楷体" panose="02010609060101010101" pitchFamily="49" charset="-122"/>
            </a:endParaRPr>
          </a:p>
        </p:txBody>
      </p:sp>
      <p:sp>
        <p:nvSpPr>
          <p:cNvPr id="17" name="文本框 16">
            <a:extLst>
              <a:ext uri="{FF2B5EF4-FFF2-40B4-BE49-F238E27FC236}">
                <a16:creationId xmlns:a16="http://schemas.microsoft.com/office/drawing/2014/main" id="{D7698D22-FE65-49E3-B32C-91B8E7B2C5B2}"/>
              </a:ext>
            </a:extLst>
          </p:cNvPr>
          <p:cNvSpPr txBox="1"/>
          <p:nvPr/>
        </p:nvSpPr>
        <p:spPr>
          <a:xfrm>
            <a:off x="8239096" y="4735938"/>
            <a:ext cx="2705878" cy="369332"/>
          </a:xfrm>
          <a:prstGeom prst="rect">
            <a:avLst/>
          </a:prstGeom>
          <a:noFill/>
          <a:ln>
            <a:solidFill>
              <a:schemeClr val="bg1"/>
            </a:solidFill>
          </a:ln>
        </p:spPr>
        <p:txBody>
          <a:bodyPr wrap="square" rtlCol="0">
            <a:spAutoFit/>
          </a:bodyPr>
          <a:lstStyle/>
          <a:p>
            <a:r>
              <a:rPr lang="zh-CN" altLang="en-US" dirty="0">
                <a:solidFill>
                  <a:srgbClr val="231F20"/>
                </a:solidFill>
                <a:effectLst/>
                <a:latin typeface="Times New Roman" panose="02020603050405020304" pitchFamily="18" charset="0"/>
                <a:ea typeface="楷体" panose="02010609060101010101" pitchFamily="49" charset="-122"/>
              </a:rPr>
              <a:t>额外</a:t>
            </a:r>
            <a:r>
              <a:rPr lang="zh-CN" altLang="en-US" dirty="0">
                <a:solidFill>
                  <a:srgbClr val="231F20"/>
                </a:solidFill>
                <a:latin typeface="Times New Roman" panose="02020603050405020304" pitchFamily="18" charset="0"/>
                <a:ea typeface="楷体" panose="02010609060101010101" pitchFamily="49" charset="-122"/>
              </a:rPr>
              <a:t>开销定量分析</a:t>
            </a:r>
            <a:endParaRPr lang="zh-CN" altLang="en-US" sz="3200" b="1" dirty="0">
              <a:solidFill>
                <a:schemeClr val="accent5">
                  <a:lumMod val="75000"/>
                </a:schemeClr>
              </a:solidFill>
              <a:latin typeface="Times New Roman" panose="02020603050405020304" pitchFamily="18" charset="0"/>
              <a:ea typeface="楷体" panose="02010609060101010101" pitchFamily="49" charset="-122"/>
            </a:endParaRPr>
          </a:p>
        </p:txBody>
      </p:sp>
      <p:sp>
        <p:nvSpPr>
          <p:cNvPr id="18" name="文本框 17">
            <a:extLst>
              <a:ext uri="{FF2B5EF4-FFF2-40B4-BE49-F238E27FC236}">
                <a16:creationId xmlns:a16="http://schemas.microsoft.com/office/drawing/2014/main" id="{4E1815FF-57F8-4D1A-9985-BDAD9A2F1045}"/>
              </a:ext>
            </a:extLst>
          </p:cNvPr>
          <p:cNvSpPr txBox="1"/>
          <p:nvPr/>
        </p:nvSpPr>
        <p:spPr>
          <a:xfrm>
            <a:off x="8648390" y="6192203"/>
            <a:ext cx="1402275" cy="369332"/>
          </a:xfrm>
          <a:prstGeom prst="rect">
            <a:avLst/>
          </a:prstGeom>
          <a:noFill/>
          <a:ln>
            <a:solidFill>
              <a:schemeClr val="bg1"/>
            </a:solidFill>
          </a:ln>
        </p:spPr>
        <p:txBody>
          <a:bodyPr wrap="square" rtlCol="0">
            <a:spAutoFit/>
          </a:bodyPr>
          <a:lstStyle/>
          <a:p>
            <a:r>
              <a:rPr lang="zh-CN" altLang="en-US" dirty="0">
                <a:solidFill>
                  <a:srgbClr val="FF0000"/>
                </a:solidFill>
                <a:effectLst/>
                <a:latin typeface="Times New Roman" panose="02020603050405020304" pitchFamily="18" charset="0"/>
                <a:ea typeface="楷体" panose="02010609060101010101" pitchFamily="49" charset="-122"/>
              </a:rPr>
              <a:t>均小于</a:t>
            </a:r>
            <a:r>
              <a:rPr lang="en-US" altLang="zh-CN" dirty="0">
                <a:solidFill>
                  <a:srgbClr val="FF0000"/>
                </a:solidFill>
                <a:effectLst/>
                <a:latin typeface="Times New Roman" panose="02020603050405020304" pitchFamily="18" charset="0"/>
                <a:ea typeface="楷体" panose="02010609060101010101" pitchFamily="49" charset="-122"/>
              </a:rPr>
              <a:t>2.5%</a:t>
            </a:r>
            <a:endParaRPr lang="zh-CN" altLang="en-US" sz="3200" b="1" dirty="0">
              <a:solidFill>
                <a:srgbClr val="FF0000"/>
              </a:solidFill>
              <a:latin typeface="Times New Roman" panose="02020603050405020304" pitchFamily="18" charset="0"/>
              <a:ea typeface="楷体" panose="02010609060101010101" pitchFamily="49" charset="-122"/>
            </a:endParaRPr>
          </a:p>
        </p:txBody>
      </p:sp>
      <p:sp>
        <p:nvSpPr>
          <p:cNvPr id="19" name="矩形 18">
            <a:extLst>
              <a:ext uri="{FF2B5EF4-FFF2-40B4-BE49-F238E27FC236}">
                <a16:creationId xmlns:a16="http://schemas.microsoft.com/office/drawing/2014/main" id="{FC75C963-D51A-407B-A705-B8E1EF916206}"/>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20" name="矩形 19">
            <a:extLst>
              <a:ext uri="{FF2B5EF4-FFF2-40B4-BE49-F238E27FC236}">
                <a16:creationId xmlns:a16="http://schemas.microsoft.com/office/drawing/2014/main" id="{EF0A9718-963F-4A5C-8498-D6A6B17874DD}"/>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21" name="矩形 20">
            <a:extLst>
              <a:ext uri="{FF2B5EF4-FFF2-40B4-BE49-F238E27FC236}">
                <a16:creationId xmlns:a16="http://schemas.microsoft.com/office/drawing/2014/main" id="{488235EB-5ADD-47E3-81F4-6E83A604438E}"/>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22" name="矩形 21">
            <a:extLst>
              <a:ext uri="{FF2B5EF4-FFF2-40B4-BE49-F238E27FC236}">
                <a16:creationId xmlns:a16="http://schemas.microsoft.com/office/drawing/2014/main" id="{82C6118B-9FBA-40F3-927C-4EF204843BEB}"/>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28" name="文本框 27">
            <a:extLst>
              <a:ext uri="{FF2B5EF4-FFF2-40B4-BE49-F238E27FC236}">
                <a16:creationId xmlns:a16="http://schemas.microsoft.com/office/drawing/2014/main" id="{E2FAFA9E-3E1F-486C-B48B-3AB30A1D9EEB}"/>
              </a:ext>
            </a:extLst>
          </p:cNvPr>
          <p:cNvSpPr txBox="1"/>
          <p:nvPr/>
        </p:nvSpPr>
        <p:spPr>
          <a:xfrm>
            <a:off x="2215298" y="941839"/>
            <a:ext cx="3570208" cy="461665"/>
          </a:xfrm>
          <a:prstGeom prst="rect">
            <a:avLst/>
          </a:prstGeom>
          <a:noFill/>
          <a:ln>
            <a:solidFill>
              <a:schemeClr val="bg1"/>
            </a:solidFill>
          </a:ln>
        </p:spPr>
        <p:txBody>
          <a:bodyPr wrap="none" rtlCol="0">
            <a:spAutoFit/>
          </a:bodyPr>
          <a:lstStyle/>
          <a:p>
            <a:r>
              <a:rPr lang="zh-CN" altLang="en-US" sz="2400" dirty="0">
                <a:effectLst/>
                <a:latin typeface="Times New Roman" panose="02020603050405020304" pitchFamily="18" charset="0"/>
                <a:cs typeface="Times New Roman" panose="02020603050405020304" pitchFamily="18" charset="0"/>
              </a:rPr>
              <a:t>特征影响和额外开销分析</a:t>
            </a:r>
          </a:p>
        </p:txBody>
      </p:sp>
    </p:spTree>
    <p:extLst>
      <p:ext uri="{BB962C8B-B14F-4D97-AF65-F5344CB8AC3E}">
        <p14:creationId xmlns:p14="http://schemas.microsoft.com/office/powerpoint/2010/main" val="15894188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5" name="矩形 24">
            <a:extLst>
              <a:ext uri="{FF2B5EF4-FFF2-40B4-BE49-F238E27FC236}">
                <a16:creationId xmlns:a16="http://schemas.microsoft.com/office/drawing/2014/main" id="{79C14730-F2C0-479D-94AE-D3C5C9E7A212}"/>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6" name="文本框 25">
            <a:extLst>
              <a:ext uri="{FF2B5EF4-FFF2-40B4-BE49-F238E27FC236}">
                <a16:creationId xmlns:a16="http://schemas.microsoft.com/office/drawing/2014/main" id="{D814CF51-B648-4DFA-AE11-8ED6EA8CC343}"/>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7" name="图片 26">
            <a:extLst>
              <a:ext uri="{FF2B5EF4-FFF2-40B4-BE49-F238E27FC236}">
                <a16:creationId xmlns:a16="http://schemas.microsoft.com/office/drawing/2014/main" id="{5EC54F45-32A8-490E-8854-61A0AFE6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2" name="图片 1">
            <a:extLst>
              <a:ext uri="{FF2B5EF4-FFF2-40B4-BE49-F238E27FC236}">
                <a16:creationId xmlns:a16="http://schemas.microsoft.com/office/drawing/2014/main" id="{2A84C6E0-CB53-475C-9F07-2D23BD9B231A}"/>
              </a:ext>
            </a:extLst>
          </p:cNvPr>
          <p:cNvPicPr>
            <a:picLocks noChangeAspect="1"/>
          </p:cNvPicPr>
          <p:nvPr/>
        </p:nvPicPr>
        <p:blipFill>
          <a:blip r:embed="rId4"/>
          <a:stretch>
            <a:fillRect/>
          </a:stretch>
        </p:blipFill>
        <p:spPr>
          <a:xfrm>
            <a:off x="1902280" y="4146391"/>
            <a:ext cx="4880699" cy="2027704"/>
          </a:xfrm>
          <a:prstGeom prst="rect">
            <a:avLst/>
          </a:prstGeom>
        </p:spPr>
      </p:pic>
      <p:pic>
        <p:nvPicPr>
          <p:cNvPr id="3" name="图片 2">
            <a:extLst>
              <a:ext uri="{FF2B5EF4-FFF2-40B4-BE49-F238E27FC236}">
                <a16:creationId xmlns:a16="http://schemas.microsoft.com/office/drawing/2014/main" id="{09E01357-6260-4EA6-842B-2678AA751E53}"/>
              </a:ext>
            </a:extLst>
          </p:cNvPr>
          <p:cNvPicPr>
            <a:picLocks noChangeAspect="1"/>
          </p:cNvPicPr>
          <p:nvPr/>
        </p:nvPicPr>
        <p:blipFill>
          <a:blip r:embed="rId5"/>
          <a:stretch>
            <a:fillRect/>
          </a:stretch>
        </p:blipFill>
        <p:spPr>
          <a:xfrm>
            <a:off x="6965460" y="4097470"/>
            <a:ext cx="4922615" cy="2095862"/>
          </a:xfrm>
          <a:prstGeom prst="rect">
            <a:avLst/>
          </a:prstGeom>
        </p:spPr>
      </p:pic>
      <p:pic>
        <p:nvPicPr>
          <p:cNvPr id="4" name="图片 3">
            <a:extLst>
              <a:ext uri="{FF2B5EF4-FFF2-40B4-BE49-F238E27FC236}">
                <a16:creationId xmlns:a16="http://schemas.microsoft.com/office/drawing/2014/main" id="{800607F4-B58A-44EC-A520-956CBA936ABE}"/>
              </a:ext>
            </a:extLst>
          </p:cNvPr>
          <p:cNvPicPr>
            <a:picLocks noChangeAspect="1"/>
          </p:cNvPicPr>
          <p:nvPr/>
        </p:nvPicPr>
        <p:blipFill>
          <a:blip r:embed="rId6"/>
          <a:stretch>
            <a:fillRect/>
          </a:stretch>
        </p:blipFill>
        <p:spPr>
          <a:xfrm>
            <a:off x="7005581" y="1932186"/>
            <a:ext cx="4836240" cy="2095862"/>
          </a:xfrm>
          <a:prstGeom prst="rect">
            <a:avLst/>
          </a:prstGeom>
        </p:spPr>
      </p:pic>
      <p:sp>
        <p:nvSpPr>
          <p:cNvPr id="16" name="文本框 15">
            <a:extLst>
              <a:ext uri="{FF2B5EF4-FFF2-40B4-BE49-F238E27FC236}">
                <a16:creationId xmlns:a16="http://schemas.microsoft.com/office/drawing/2014/main" id="{28869FEF-7EDF-49A7-8825-A2EFCA3B2BAB}"/>
              </a:ext>
            </a:extLst>
          </p:cNvPr>
          <p:cNvSpPr txBox="1"/>
          <p:nvPr/>
        </p:nvSpPr>
        <p:spPr>
          <a:xfrm>
            <a:off x="3326884" y="1863220"/>
            <a:ext cx="2262548" cy="2031325"/>
          </a:xfrm>
          <a:prstGeom prst="rect">
            <a:avLst/>
          </a:prstGeom>
          <a:noFill/>
          <a:ln>
            <a:solidFill>
              <a:schemeClr val="bg1"/>
            </a:solidFill>
          </a:ln>
        </p:spPr>
        <p:txBody>
          <a:bodyPr wrap="square" rtlCol="0">
            <a:spAutoFit/>
          </a:bodyPr>
          <a:lstStyle/>
          <a:p>
            <a:pPr algn="just"/>
            <a:r>
              <a:rPr lang="zh-CN" altLang="en-US" dirty="0">
                <a:solidFill>
                  <a:srgbClr val="231F20"/>
                </a:solidFill>
                <a:effectLst/>
                <a:latin typeface="Times New Roman" panose="02020603050405020304" pitchFamily="18" charset="0"/>
                <a:ea typeface="楷体" panose="02010609060101010101" pitchFamily="49" charset="-122"/>
              </a:rPr>
              <a:t>研究变量：</a:t>
            </a:r>
            <a:endParaRPr lang="en-US" altLang="zh-CN" dirty="0">
              <a:solidFill>
                <a:srgbClr val="231F20"/>
              </a:solidFill>
              <a:effectLst/>
              <a:latin typeface="Times New Roman" panose="02020603050405020304" pitchFamily="18" charset="0"/>
              <a:ea typeface="楷体" panose="02010609060101010101" pitchFamily="49" charset="-122"/>
            </a:endParaRPr>
          </a:p>
          <a:p>
            <a:pPr marL="342900" indent="-342900">
              <a:buAutoNum type="arabicParenBoth"/>
            </a:pPr>
            <a:r>
              <a:rPr lang="zh-CN" altLang="en-US" dirty="0">
                <a:solidFill>
                  <a:srgbClr val="231F20"/>
                </a:solidFill>
                <a:latin typeface="Times New Roman" panose="02020603050405020304" pitchFamily="18" charset="0"/>
                <a:ea typeface="楷体" panose="02010609060101010101" pitchFamily="49" charset="-122"/>
                <a:sym typeface="Wingdings" panose="05000000000000000000" pitchFamily="2" charset="2"/>
              </a:rPr>
              <a:t>延时攻击时长；</a:t>
            </a:r>
            <a:endParaRPr lang="en-US" altLang="zh-CN" dirty="0">
              <a:solidFill>
                <a:srgbClr val="231F20"/>
              </a:solidFill>
              <a:latin typeface="Times New Roman" panose="02020603050405020304" pitchFamily="18" charset="0"/>
              <a:ea typeface="楷体" panose="02010609060101010101" pitchFamily="49" charset="-122"/>
              <a:sym typeface="Wingdings" panose="05000000000000000000" pitchFamily="2" charset="2"/>
            </a:endParaRPr>
          </a:p>
          <a:p>
            <a:pPr marL="342900" indent="-342900">
              <a:buAutoNum type="arabicParenBoth"/>
            </a:pPr>
            <a:r>
              <a:rPr lang="zh-CN" altLang="en-US" dirty="0">
                <a:solidFill>
                  <a:srgbClr val="231F20"/>
                </a:solidFill>
                <a:effectLst/>
                <a:latin typeface="Times New Roman" panose="02020603050405020304" pitchFamily="18" charset="0"/>
                <a:ea typeface="楷体" panose="02010609060101010101" pitchFamily="49" charset="-122"/>
                <a:sym typeface="Wingdings" panose="05000000000000000000" pitchFamily="2" charset="2"/>
              </a:rPr>
              <a:t>延时攻击概率；</a:t>
            </a:r>
            <a:endParaRPr lang="en-US" altLang="zh-CN" dirty="0">
              <a:solidFill>
                <a:srgbClr val="231F20"/>
              </a:solidFill>
              <a:effectLst/>
              <a:latin typeface="Times New Roman" panose="02020603050405020304" pitchFamily="18" charset="0"/>
              <a:ea typeface="楷体" panose="02010609060101010101" pitchFamily="49" charset="-122"/>
              <a:sym typeface="Wingdings" panose="05000000000000000000" pitchFamily="2" charset="2"/>
            </a:endParaRPr>
          </a:p>
          <a:p>
            <a:pPr marL="342900" indent="-342900">
              <a:buAutoNum type="arabicParenBoth"/>
            </a:pPr>
            <a:r>
              <a:rPr lang="zh-CN" altLang="en-US" dirty="0">
                <a:solidFill>
                  <a:srgbClr val="231F20"/>
                </a:solidFill>
                <a:latin typeface="Times New Roman" panose="02020603050405020304" pitchFamily="18" charset="0"/>
                <a:ea typeface="楷体" panose="02010609060101010101" pitchFamily="49" charset="-122"/>
                <a:sym typeface="Wingdings" panose="05000000000000000000" pitchFamily="2" charset="2"/>
              </a:rPr>
              <a:t>恶意节点占比；</a:t>
            </a:r>
            <a:endParaRPr lang="en-US" altLang="zh-CN" dirty="0">
              <a:solidFill>
                <a:srgbClr val="231F20"/>
              </a:solidFill>
              <a:latin typeface="Times New Roman" panose="02020603050405020304" pitchFamily="18" charset="0"/>
              <a:ea typeface="楷体" panose="02010609060101010101" pitchFamily="49" charset="-122"/>
              <a:sym typeface="Wingdings" panose="05000000000000000000" pitchFamily="2" charset="2"/>
            </a:endParaRPr>
          </a:p>
          <a:p>
            <a:pPr marL="342900" indent="-342900">
              <a:buAutoNum type="arabicParenBoth"/>
            </a:pPr>
            <a:r>
              <a:rPr lang="zh-CN" altLang="en-US" dirty="0">
                <a:solidFill>
                  <a:srgbClr val="231F20"/>
                </a:solidFill>
                <a:effectLst/>
                <a:latin typeface="Times New Roman" panose="02020603050405020304" pitchFamily="18" charset="0"/>
                <a:ea typeface="楷体" panose="02010609060101010101" pitchFamily="49" charset="-122"/>
                <a:sym typeface="Wingdings" panose="05000000000000000000" pitchFamily="2" charset="2"/>
              </a:rPr>
              <a:t>通信周期；</a:t>
            </a:r>
            <a:endParaRPr lang="en-US" altLang="zh-CN" dirty="0">
              <a:solidFill>
                <a:srgbClr val="231F20"/>
              </a:solidFill>
              <a:effectLst/>
              <a:latin typeface="Times New Roman" panose="02020603050405020304" pitchFamily="18" charset="0"/>
              <a:ea typeface="楷体" panose="02010609060101010101" pitchFamily="49" charset="-122"/>
              <a:sym typeface="Wingdings" panose="05000000000000000000" pitchFamily="2" charset="2"/>
            </a:endParaRPr>
          </a:p>
          <a:p>
            <a:pPr marL="342900" indent="-342900">
              <a:buAutoNum type="arabicParenBoth"/>
            </a:pPr>
            <a:r>
              <a:rPr lang="zh-CN" altLang="en-US" dirty="0">
                <a:solidFill>
                  <a:srgbClr val="231F20"/>
                </a:solidFill>
                <a:latin typeface="Times New Roman" panose="02020603050405020304" pitchFamily="18" charset="0"/>
                <a:ea typeface="楷体" panose="02010609060101010101" pitchFamily="49" charset="-122"/>
                <a:sym typeface="Wingdings" panose="05000000000000000000" pitchFamily="2" charset="2"/>
              </a:rPr>
              <a:t>链路质量；</a:t>
            </a:r>
            <a:endParaRPr lang="en-US" altLang="zh-CN" dirty="0">
              <a:solidFill>
                <a:srgbClr val="231F20"/>
              </a:solidFill>
              <a:latin typeface="Times New Roman" panose="02020603050405020304" pitchFamily="18" charset="0"/>
              <a:ea typeface="楷体" panose="02010609060101010101" pitchFamily="49" charset="-122"/>
              <a:sym typeface="Wingdings" panose="05000000000000000000" pitchFamily="2" charset="2"/>
            </a:endParaRPr>
          </a:p>
          <a:p>
            <a:pPr marL="342900" indent="-342900">
              <a:buAutoNum type="arabicParenBoth"/>
            </a:pPr>
            <a:r>
              <a:rPr lang="zh-CN" altLang="en-US" dirty="0">
                <a:solidFill>
                  <a:srgbClr val="231F20"/>
                </a:solidFill>
                <a:effectLst/>
                <a:latin typeface="Times New Roman" panose="02020603050405020304" pitchFamily="18" charset="0"/>
                <a:ea typeface="楷体" panose="02010609060101010101" pitchFamily="49" charset="-122"/>
                <a:sym typeface="Wingdings" panose="05000000000000000000" pitchFamily="2" charset="2"/>
              </a:rPr>
              <a:t>消息创建间隔。</a:t>
            </a:r>
            <a:endParaRPr lang="en-US" altLang="zh-CN" dirty="0">
              <a:solidFill>
                <a:srgbClr val="231F20"/>
              </a:solidFill>
              <a:effectLst/>
              <a:latin typeface="Times New Roman" panose="02020603050405020304" pitchFamily="18" charset="0"/>
              <a:ea typeface="楷体" panose="02010609060101010101" pitchFamily="49" charset="-122"/>
              <a:sym typeface="Wingdings" panose="05000000000000000000" pitchFamily="2" charset="2"/>
            </a:endParaRPr>
          </a:p>
        </p:txBody>
      </p:sp>
      <p:sp>
        <p:nvSpPr>
          <p:cNvPr id="17" name="矩形 16">
            <a:extLst>
              <a:ext uri="{FF2B5EF4-FFF2-40B4-BE49-F238E27FC236}">
                <a16:creationId xmlns:a16="http://schemas.microsoft.com/office/drawing/2014/main" id="{A00F634C-A91D-4733-B95D-4425339D8CD2}"/>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18" name="矩形 17">
            <a:extLst>
              <a:ext uri="{FF2B5EF4-FFF2-40B4-BE49-F238E27FC236}">
                <a16:creationId xmlns:a16="http://schemas.microsoft.com/office/drawing/2014/main" id="{4759F1E1-8D4A-40D4-9589-BCF22E449C4B}"/>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19" name="矩形 18">
            <a:extLst>
              <a:ext uri="{FF2B5EF4-FFF2-40B4-BE49-F238E27FC236}">
                <a16:creationId xmlns:a16="http://schemas.microsoft.com/office/drawing/2014/main" id="{088196A3-AC9A-40B6-8734-5F6D254623A7}"/>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20" name="矩形 19">
            <a:extLst>
              <a:ext uri="{FF2B5EF4-FFF2-40B4-BE49-F238E27FC236}">
                <a16:creationId xmlns:a16="http://schemas.microsoft.com/office/drawing/2014/main" id="{E62C3C07-2F7A-421B-B2C7-21508775D77A}"/>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21" name="文本框 20">
            <a:extLst>
              <a:ext uri="{FF2B5EF4-FFF2-40B4-BE49-F238E27FC236}">
                <a16:creationId xmlns:a16="http://schemas.microsoft.com/office/drawing/2014/main" id="{558420D6-05D3-4892-B63D-14A3CC1AF708}"/>
              </a:ext>
            </a:extLst>
          </p:cNvPr>
          <p:cNvSpPr txBox="1"/>
          <p:nvPr/>
        </p:nvSpPr>
        <p:spPr>
          <a:xfrm>
            <a:off x="2215298" y="941839"/>
            <a:ext cx="4185761" cy="830997"/>
          </a:xfrm>
          <a:prstGeom prst="rect">
            <a:avLst/>
          </a:prstGeom>
          <a:noFill/>
          <a:ln>
            <a:solidFill>
              <a:schemeClr val="bg1"/>
            </a:solidFill>
          </a:ln>
        </p:spPr>
        <p:txBody>
          <a:bodyPr wrap="none" rtlCol="0">
            <a:spAutoFit/>
          </a:bodyPr>
          <a:lstStyle/>
          <a:p>
            <a:r>
              <a:rPr lang="zh-CN" altLang="en-US" sz="2400" dirty="0">
                <a:effectLst/>
                <a:latin typeface="Times New Roman" panose="02020603050405020304" pitchFamily="18" charset="0"/>
                <a:cs typeface="Times New Roman" panose="02020603050405020304" pitchFamily="18" charset="0"/>
              </a:rPr>
              <a:t>不同变量对检测准确率的影响</a:t>
            </a:r>
          </a:p>
          <a:p>
            <a:endParaRPr lang="zh-CN" altLang="en-US" sz="2400" dirty="0">
              <a:effectLst/>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B8BD50F9-B6B6-44C5-AEBF-3CC2EDDCCB0D}"/>
              </a:ext>
            </a:extLst>
          </p:cNvPr>
          <p:cNvSpPr txBox="1"/>
          <p:nvPr/>
        </p:nvSpPr>
        <p:spPr>
          <a:xfrm>
            <a:off x="6199105" y="6256672"/>
            <a:ext cx="1402275" cy="369332"/>
          </a:xfrm>
          <a:prstGeom prst="rect">
            <a:avLst/>
          </a:prstGeom>
          <a:noFill/>
          <a:ln>
            <a:solidFill>
              <a:schemeClr val="bg1"/>
            </a:solidFill>
          </a:ln>
        </p:spPr>
        <p:txBody>
          <a:bodyPr wrap="square" rtlCol="0">
            <a:spAutoFit/>
          </a:bodyPr>
          <a:lstStyle/>
          <a:p>
            <a:r>
              <a:rPr lang="zh-CN" altLang="en-US" dirty="0">
                <a:solidFill>
                  <a:srgbClr val="FF0000"/>
                </a:solidFill>
                <a:effectLst/>
                <a:latin typeface="Times New Roman" panose="02020603050405020304" pitchFamily="18" charset="0"/>
                <a:ea typeface="楷体" panose="02010609060101010101" pitchFamily="49" charset="-122"/>
              </a:rPr>
              <a:t>均高于</a:t>
            </a:r>
            <a:r>
              <a:rPr lang="en-US" altLang="zh-CN" dirty="0">
                <a:solidFill>
                  <a:srgbClr val="FF0000"/>
                </a:solidFill>
                <a:latin typeface="Times New Roman" panose="02020603050405020304" pitchFamily="18" charset="0"/>
                <a:ea typeface="楷体" panose="02010609060101010101" pitchFamily="49" charset="-122"/>
              </a:rPr>
              <a:t>8</a:t>
            </a:r>
            <a:r>
              <a:rPr lang="en-US" altLang="zh-CN" dirty="0">
                <a:solidFill>
                  <a:srgbClr val="FF0000"/>
                </a:solidFill>
                <a:effectLst/>
                <a:latin typeface="Times New Roman" panose="02020603050405020304" pitchFamily="18" charset="0"/>
                <a:ea typeface="楷体" panose="02010609060101010101" pitchFamily="49" charset="-122"/>
              </a:rPr>
              <a:t>5%</a:t>
            </a:r>
            <a:endParaRPr lang="zh-CN" altLang="en-US" sz="3200" b="1" dirty="0">
              <a:solidFill>
                <a:srgbClr val="FF0000"/>
              </a:solidFill>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22929000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5" name="矩形 24">
            <a:extLst>
              <a:ext uri="{FF2B5EF4-FFF2-40B4-BE49-F238E27FC236}">
                <a16:creationId xmlns:a16="http://schemas.microsoft.com/office/drawing/2014/main" id="{79C14730-F2C0-479D-94AE-D3C5C9E7A212}"/>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6" name="文本框 25">
            <a:extLst>
              <a:ext uri="{FF2B5EF4-FFF2-40B4-BE49-F238E27FC236}">
                <a16:creationId xmlns:a16="http://schemas.microsoft.com/office/drawing/2014/main" id="{D814CF51-B648-4DFA-AE11-8ED6EA8CC343}"/>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27" name="图片 26">
            <a:extLst>
              <a:ext uri="{FF2B5EF4-FFF2-40B4-BE49-F238E27FC236}">
                <a16:creationId xmlns:a16="http://schemas.microsoft.com/office/drawing/2014/main" id="{5EC54F45-32A8-490E-8854-61A0AFE6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pic>
        <p:nvPicPr>
          <p:cNvPr id="12" name="图片 11">
            <a:extLst>
              <a:ext uri="{FF2B5EF4-FFF2-40B4-BE49-F238E27FC236}">
                <a16:creationId xmlns:a16="http://schemas.microsoft.com/office/drawing/2014/main" id="{A939FB39-CC30-4F3B-BA36-B27126F489CD}"/>
              </a:ext>
            </a:extLst>
          </p:cNvPr>
          <p:cNvPicPr>
            <a:picLocks noChangeAspect="1"/>
          </p:cNvPicPr>
          <p:nvPr/>
        </p:nvPicPr>
        <p:blipFill>
          <a:blip r:embed="rId4"/>
          <a:stretch>
            <a:fillRect/>
          </a:stretch>
        </p:blipFill>
        <p:spPr>
          <a:xfrm>
            <a:off x="1967269" y="1766731"/>
            <a:ext cx="4962875" cy="2144154"/>
          </a:xfrm>
          <a:prstGeom prst="rect">
            <a:avLst/>
          </a:prstGeom>
        </p:spPr>
      </p:pic>
      <p:pic>
        <p:nvPicPr>
          <p:cNvPr id="2" name="图片 1">
            <a:extLst>
              <a:ext uri="{FF2B5EF4-FFF2-40B4-BE49-F238E27FC236}">
                <a16:creationId xmlns:a16="http://schemas.microsoft.com/office/drawing/2014/main" id="{A9D00AE2-68D8-4532-B08E-EC13DD344269}"/>
              </a:ext>
            </a:extLst>
          </p:cNvPr>
          <p:cNvPicPr>
            <a:picLocks noChangeAspect="1"/>
          </p:cNvPicPr>
          <p:nvPr/>
        </p:nvPicPr>
        <p:blipFill>
          <a:blip r:embed="rId5"/>
          <a:stretch>
            <a:fillRect/>
          </a:stretch>
        </p:blipFill>
        <p:spPr>
          <a:xfrm>
            <a:off x="6872624" y="1821211"/>
            <a:ext cx="4864574" cy="2042451"/>
          </a:xfrm>
          <a:prstGeom prst="rect">
            <a:avLst/>
          </a:prstGeom>
        </p:spPr>
      </p:pic>
      <p:pic>
        <p:nvPicPr>
          <p:cNvPr id="3" name="图片 2">
            <a:extLst>
              <a:ext uri="{FF2B5EF4-FFF2-40B4-BE49-F238E27FC236}">
                <a16:creationId xmlns:a16="http://schemas.microsoft.com/office/drawing/2014/main" id="{9CA2B3E7-0C5A-42F2-8F24-6AD32A8AE67B}"/>
              </a:ext>
            </a:extLst>
          </p:cNvPr>
          <p:cNvPicPr>
            <a:picLocks noChangeAspect="1"/>
          </p:cNvPicPr>
          <p:nvPr/>
        </p:nvPicPr>
        <p:blipFill>
          <a:blip r:embed="rId6"/>
          <a:stretch>
            <a:fillRect/>
          </a:stretch>
        </p:blipFill>
        <p:spPr>
          <a:xfrm>
            <a:off x="1967269" y="4101359"/>
            <a:ext cx="4892222" cy="2089085"/>
          </a:xfrm>
          <a:prstGeom prst="rect">
            <a:avLst/>
          </a:prstGeom>
        </p:spPr>
      </p:pic>
      <p:pic>
        <p:nvPicPr>
          <p:cNvPr id="4" name="图片 3">
            <a:extLst>
              <a:ext uri="{FF2B5EF4-FFF2-40B4-BE49-F238E27FC236}">
                <a16:creationId xmlns:a16="http://schemas.microsoft.com/office/drawing/2014/main" id="{4A3E6DBB-35CC-4F4D-A2F7-45CCAF3D839B}"/>
              </a:ext>
            </a:extLst>
          </p:cNvPr>
          <p:cNvPicPr>
            <a:picLocks noChangeAspect="1"/>
          </p:cNvPicPr>
          <p:nvPr/>
        </p:nvPicPr>
        <p:blipFill>
          <a:blip r:embed="rId7"/>
          <a:stretch>
            <a:fillRect/>
          </a:stretch>
        </p:blipFill>
        <p:spPr>
          <a:xfrm>
            <a:off x="6885848" y="4031617"/>
            <a:ext cx="4851350" cy="2158827"/>
          </a:xfrm>
          <a:prstGeom prst="rect">
            <a:avLst/>
          </a:prstGeom>
        </p:spPr>
      </p:pic>
      <p:sp>
        <p:nvSpPr>
          <p:cNvPr id="16" name="矩形 15">
            <a:extLst>
              <a:ext uri="{FF2B5EF4-FFF2-40B4-BE49-F238E27FC236}">
                <a16:creationId xmlns:a16="http://schemas.microsoft.com/office/drawing/2014/main" id="{9BC2958C-9696-4B71-84F9-585E8F4413D6}"/>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17" name="矩形 16">
            <a:extLst>
              <a:ext uri="{FF2B5EF4-FFF2-40B4-BE49-F238E27FC236}">
                <a16:creationId xmlns:a16="http://schemas.microsoft.com/office/drawing/2014/main" id="{97BE05C3-C3C2-4489-9624-3C89506BDB6C}"/>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18" name="矩形 17">
            <a:extLst>
              <a:ext uri="{FF2B5EF4-FFF2-40B4-BE49-F238E27FC236}">
                <a16:creationId xmlns:a16="http://schemas.microsoft.com/office/drawing/2014/main" id="{B9269D73-F508-44A5-97AF-922D5246E157}"/>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19" name="矩形 18">
            <a:extLst>
              <a:ext uri="{FF2B5EF4-FFF2-40B4-BE49-F238E27FC236}">
                <a16:creationId xmlns:a16="http://schemas.microsoft.com/office/drawing/2014/main" id="{89DA26C4-BB35-4BC5-82C9-0C2746806E24}"/>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21" name="文本框 20">
            <a:extLst>
              <a:ext uri="{FF2B5EF4-FFF2-40B4-BE49-F238E27FC236}">
                <a16:creationId xmlns:a16="http://schemas.microsoft.com/office/drawing/2014/main" id="{EDA473FC-51E7-45C8-B082-CFA91F0E5F02}"/>
              </a:ext>
            </a:extLst>
          </p:cNvPr>
          <p:cNvSpPr txBox="1"/>
          <p:nvPr/>
        </p:nvSpPr>
        <p:spPr>
          <a:xfrm>
            <a:off x="2215298" y="941839"/>
            <a:ext cx="4185761" cy="830997"/>
          </a:xfrm>
          <a:prstGeom prst="rect">
            <a:avLst/>
          </a:prstGeom>
          <a:noFill/>
          <a:ln>
            <a:solidFill>
              <a:schemeClr val="bg1"/>
            </a:solidFill>
          </a:ln>
        </p:spPr>
        <p:txBody>
          <a:bodyPr wrap="none" rtlCol="0">
            <a:spAutoFit/>
          </a:bodyPr>
          <a:lstStyle/>
          <a:p>
            <a:r>
              <a:rPr lang="zh-CN" altLang="en-US" sz="2400" dirty="0">
                <a:effectLst/>
                <a:latin typeface="Times New Roman" panose="02020603050405020304" pitchFamily="18" charset="0"/>
                <a:cs typeface="Times New Roman" panose="02020603050405020304" pitchFamily="18" charset="0"/>
              </a:rPr>
              <a:t>不同变量对检测准确率的影响</a:t>
            </a:r>
          </a:p>
          <a:p>
            <a:endParaRPr lang="zh-CN" altLang="en-US" sz="2400" dirty="0">
              <a:effectLst/>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3CC37F18-A878-47A0-A0CD-1A8A420D2CB4}"/>
              </a:ext>
            </a:extLst>
          </p:cNvPr>
          <p:cNvSpPr txBox="1"/>
          <p:nvPr/>
        </p:nvSpPr>
        <p:spPr>
          <a:xfrm>
            <a:off x="6199105" y="6256672"/>
            <a:ext cx="1402275" cy="369332"/>
          </a:xfrm>
          <a:prstGeom prst="rect">
            <a:avLst/>
          </a:prstGeom>
          <a:noFill/>
          <a:ln>
            <a:solidFill>
              <a:schemeClr val="bg1"/>
            </a:solidFill>
          </a:ln>
        </p:spPr>
        <p:txBody>
          <a:bodyPr wrap="square" rtlCol="0">
            <a:spAutoFit/>
          </a:bodyPr>
          <a:lstStyle/>
          <a:p>
            <a:r>
              <a:rPr lang="zh-CN" altLang="en-US" dirty="0">
                <a:solidFill>
                  <a:srgbClr val="FF0000"/>
                </a:solidFill>
                <a:effectLst/>
                <a:latin typeface="Times New Roman" panose="02020603050405020304" pitchFamily="18" charset="0"/>
                <a:ea typeface="楷体" panose="02010609060101010101" pitchFamily="49" charset="-122"/>
              </a:rPr>
              <a:t>均高于</a:t>
            </a:r>
            <a:r>
              <a:rPr lang="en-US" altLang="zh-CN" dirty="0">
                <a:solidFill>
                  <a:srgbClr val="FF0000"/>
                </a:solidFill>
                <a:latin typeface="Times New Roman" panose="02020603050405020304" pitchFamily="18" charset="0"/>
                <a:ea typeface="楷体" panose="02010609060101010101" pitchFamily="49" charset="-122"/>
              </a:rPr>
              <a:t>8</a:t>
            </a:r>
            <a:r>
              <a:rPr lang="en-US" altLang="zh-CN" dirty="0">
                <a:solidFill>
                  <a:srgbClr val="FF0000"/>
                </a:solidFill>
                <a:effectLst/>
                <a:latin typeface="Times New Roman" panose="02020603050405020304" pitchFamily="18" charset="0"/>
                <a:ea typeface="楷体" panose="02010609060101010101" pitchFamily="49" charset="-122"/>
              </a:rPr>
              <a:t>5%</a:t>
            </a:r>
            <a:endParaRPr lang="zh-CN" altLang="en-US" sz="3200" b="1" dirty="0">
              <a:solidFill>
                <a:srgbClr val="FF0000"/>
              </a:solidFill>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108312418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矩形 7">
            <a:extLst>
              <a:ext uri="{FF2B5EF4-FFF2-40B4-BE49-F238E27FC236}">
                <a16:creationId xmlns:a16="http://schemas.microsoft.com/office/drawing/2014/main" id="{AD333852-B415-4BB1-9C27-231E9069B07E}"/>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2" name="文本框 21">
            <a:extLst>
              <a:ext uri="{FF2B5EF4-FFF2-40B4-BE49-F238E27FC236}">
                <a16:creationId xmlns:a16="http://schemas.microsoft.com/office/drawing/2014/main" id="{7D056A6A-ABE5-4AA4-BCC6-E6FF09C17146}"/>
              </a:ext>
            </a:extLst>
          </p:cNvPr>
          <p:cNvSpPr txBox="1"/>
          <p:nvPr/>
        </p:nvSpPr>
        <p:spPr>
          <a:xfrm>
            <a:off x="2215298" y="941839"/>
            <a:ext cx="1723549" cy="461665"/>
          </a:xfrm>
          <a:prstGeom prst="rect">
            <a:avLst/>
          </a:prstGeom>
          <a:noFill/>
          <a:ln>
            <a:solidFill>
              <a:schemeClr val="bg1"/>
            </a:solidFill>
          </a:ln>
        </p:spPr>
        <p:txBody>
          <a:bodyPr wrap="none" rtlCol="0">
            <a:spAutoFit/>
          </a:bodyPr>
          <a:lstStyle/>
          <a:p>
            <a:r>
              <a:rPr lang="zh-CN" altLang="en-US" sz="2400" dirty="0">
                <a:effectLst/>
                <a:latin typeface="Times New Roman" panose="02020603050405020304" pitchFamily="18" charset="0"/>
                <a:cs typeface="Times New Roman" panose="02020603050405020304" pitchFamily="18" charset="0"/>
              </a:rPr>
              <a:t>总结与展望</a:t>
            </a:r>
          </a:p>
        </p:txBody>
      </p:sp>
      <p:sp>
        <p:nvSpPr>
          <p:cNvPr id="30" name="矩形 29">
            <a:extLst>
              <a:ext uri="{FF2B5EF4-FFF2-40B4-BE49-F238E27FC236}">
                <a16:creationId xmlns:a16="http://schemas.microsoft.com/office/drawing/2014/main" id="{41004C9A-BB47-4EB7-BB33-20B3E1DA4CE3}"/>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31" name="文本框 30">
            <a:extLst>
              <a:ext uri="{FF2B5EF4-FFF2-40B4-BE49-F238E27FC236}">
                <a16:creationId xmlns:a16="http://schemas.microsoft.com/office/drawing/2014/main" id="{A3025EE4-1CF2-446E-A60E-E914724627C9}"/>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成果总结</a:t>
            </a:r>
          </a:p>
        </p:txBody>
      </p:sp>
      <p:pic>
        <p:nvPicPr>
          <p:cNvPr id="32" name="图片 31">
            <a:extLst>
              <a:ext uri="{FF2B5EF4-FFF2-40B4-BE49-F238E27FC236}">
                <a16:creationId xmlns:a16="http://schemas.microsoft.com/office/drawing/2014/main" id="{EED453FB-0C08-40E7-A13D-EE6E9A80D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sp>
        <p:nvSpPr>
          <p:cNvPr id="37" name="矩形 36">
            <a:extLst>
              <a:ext uri="{FF2B5EF4-FFF2-40B4-BE49-F238E27FC236}">
                <a16:creationId xmlns:a16="http://schemas.microsoft.com/office/drawing/2014/main" id="{6F29D8C3-4861-4D55-B975-AE9D4D595ABB}"/>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38" name="矩形 37">
            <a:extLst>
              <a:ext uri="{FF2B5EF4-FFF2-40B4-BE49-F238E27FC236}">
                <a16:creationId xmlns:a16="http://schemas.microsoft.com/office/drawing/2014/main" id="{F261DBEA-AC59-400C-B223-6DC6B691A6DD}"/>
              </a:ext>
            </a:extLst>
          </p:cNvPr>
          <p:cNvSpPr/>
          <p:nvPr/>
        </p:nvSpPr>
        <p:spPr>
          <a:xfrm>
            <a:off x="80370" y="4766446"/>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成果总结</a:t>
            </a:r>
          </a:p>
        </p:txBody>
      </p:sp>
      <p:sp>
        <p:nvSpPr>
          <p:cNvPr id="39" name="矩形 38">
            <a:extLst>
              <a:ext uri="{FF2B5EF4-FFF2-40B4-BE49-F238E27FC236}">
                <a16:creationId xmlns:a16="http://schemas.microsoft.com/office/drawing/2014/main" id="{865D2A95-19B4-4661-8AFD-DF2753009B81}"/>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40" name="矩形 39">
            <a:extLst>
              <a:ext uri="{FF2B5EF4-FFF2-40B4-BE49-F238E27FC236}">
                <a16:creationId xmlns:a16="http://schemas.microsoft.com/office/drawing/2014/main" id="{E98EC434-D53A-41EF-BAE8-BDC68A9D80AD}"/>
              </a:ext>
            </a:extLst>
          </p:cNvPr>
          <p:cNvSpPr/>
          <p:nvPr/>
        </p:nvSpPr>
        <p:spPr>
          <a:xfrm>
            <a:off x="83498" y="3653361"/>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研究内容</a:t>
            </a:r>
          </a:p>
        </p:txBody>
      </p:sp>
      <p:grpSp>
        <p:nvGrpSpPr>
          <p:cNvPr id="29" name="组合 28">
            <a:extLst>
              <a:ext uri="{FF2B5EF4-FFF2-40B4-BE49-F238E27FC236}">
                <a16:creationId xmlns:a16="http://schemas.microsoft.com/office/drawing/2014/main" id="{7B9E3F60-6131-4CD1-8282-9AAEE0F2AF97}"/>
              </a:ext>
            </a:extLst>
          </p:cNvPr>
          <p:cNvGrpSpPr/>
          <p:nvPr/>
        </p:nvGrpSpPr>
        <p:grpSpPr>
          <a:xfrm>
            <a:off x="2215298" y="1668053"/>
            <a:ext cx="9597132" cy="1323439"/>
            <a:chOff x="2300140" y="1614711"/>
            <a:chExt cx="9597132" cy="1323439"/>
          </a:xfrm>
        </p:grpSpPr>
        <p:sp>
          <p:nvSpPr>
            <p:cNvPr id="33" name="椭圆 32">
              <a:extLst>
                <a:ext uri="{FF2B5EF4-FFF2-40B4-BE49-F238E27FC236}">
                  <a16:creationId xmlns:a16="http://schemas.microsoft.com/office/drawing/2014/main" id="{9F48AA1E-ECDD-42ED-B99D-BB9C371F3A00}"/>
                </a:ext>
              </a:extLst>
            </p:cNvPr>
            <p:cNvSpPr/>
            <p:nvPr/>
          </p:nvSpPr>
          <p:spPr>
            <a:xfrm>
              <a:off x="2300140" y="2032361"/>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1</a:t>
              </a:r>
            </a:p>
          </p:txBody>
        </p:sp>
        <p:sp>
          <p:nvSpPr>
            <p:cNvPr id="34" name="文本框 33">
              <a:extLst>
                <a:ext uri="{FF2B5EF4-FFF2-40B4-BE49-F238E27FC236}">
                  <a16:creationId xmlns:a16="http://schemas.microsoft.com/office/drawing/2014/main" id="{B8707133-6496-47A0-A6B4-94EA2905954F}"/>
                </a:ext>
              </a:extLst>
            </p:cNvPr>
            <p:cNvSpPr txBox="1"/>
            <p:nvPr/>
          </p:nvSpPr>
          <p:spPr>
            <a:xfrm>
              <a:off x="2921381" y="1614711"/>
              <a:ext cx="8975891" cy="1323439"/>
            </a:xfrm>
            <a:prstGeom prst="rect">
              <a:avLst/>
            </a:prstGeom>
            <a:noFill/>
          </p:spPr>
          <p:txBody>
            <a:bodyPr wrap="square" rtlCol="0">
              <a:spAutoFit/>
            </a:bodyPr>
            <a:lstStyle/>
            <a:p>
              <a:r>
                <a:rPr lang="zh-CN" altLang="en-US" sz="1600" dirty="0">
                  <a:latin typeface="Times New Roman" panose="02020603050405020304" pitchFamily="18" charset="0"/>
                  <a:ea typeface="楷体" panose="02010609060101010101" pitchFamily="49" charset="-122"/>
                </a:rPr>
                <a:t>针对现有无人机网络路由协议大多仅利用网络协议栈下三层的参数进行路由决策，</a:t>
              </a:r>
              <a:r>
                <a:rPr lang="zh-CN" altLang="en-US" sz="1600" dirty="0">
                  <a:solidFill>
                    <a:srgbClr val="FF0000"/>
                  </a:solidFill>
                  <a:latin typeface="Times New Roman" panose="02020603050405020304" pitchFamily="18" charset="0"/>
                  <a:ea typeface="楷体" panose="02010609060101010101" pitchFamily="49" charset="-122"/>
                </a:rPr>
                <a:t>未利用多维度跨层信息</a:t>
              </a:r>
              <a:r>
                <a:rPr lang="zh-CN" altLang="en-US" sz="1600" dirty="0">
                  <a:latin typeface="Times New Roman" panose="02020603050405020304" pitchFamily="18" charset="0"/>
                  <a:ea typeface="楷体" panose="02010609060101010101" pitchFamily="49" charset="-122"/>
                </a:rPr>
                <a:t>，提出了一个面向多跳无人机网络的跨层路由优化框架</a:t>
              </a:r>
              <a:r>
                <a:rPr lang="en-US" altLang="zh-CN" sz="1600" dirty="0">
                  <a:latin typeface="Times New Roman" panose="02020603050405020304" pitchFamily="18" charset="0"/>
                  <a:ea typeface="楷体" panose="02010609060101010101" pitchFamily="49" charset="-122"/>
                </a:rPr>
                <a:t>HOLO</a:t>
              </a:r>
              <a:r>
                <a:rPr lang="zh-CN" altLang="en-US" sz="1600" dirty="0">
                  <a:latin typeface="Times New Roman" panose="02020603050405020304" pitchFamily="18" charset="0"/>
                  <a:ea typeface="楷体" panose="02010609060101010101" pitchFamily="49" charset="-122"/>
                </a:rPr>
                <a:t>：</a:t>
              </a:r>
              <a:endParaRPr lang="en-US" altLang="zh-CN" sz="1600" dirty="0">
                <a:latin typeface="Times New Roman" panose="02020603050405020304" pitchFamily="18" charset="0"/>
                <a:ea typeface="楷体" panose="02010609060101010101" pitchFamily="49" charset="-122"/>
              </a:endParaRPr>
            </a:p>
            <a:p>
              <a:r>
                <a:rPr lang="en-US" altLang="zh-CN" sz="1600" dirty="0">
                  <a:latin typeface="Times New Roman" panose="02020603050405020304" pitchFamily="18" charset="0"/>
                  <a:ea typeface="楷体" panose="02010609060101010101" pitchFamily="49" charset="-122"/>
                </a:rPr>
                <a:t>(1)</a:t>
              </a:r>
              <a:r>
                <a:rPr lang="zh-CN" altLang="en-US" sz="1600" dirty="0">
                  <a:latin typeface="Times New Roman" panose="02020603050405020304" pitchFamily="18" charset="0"/>
                  <a:ea typeface="楷体" panose="02010609060101010101" pitchFamily="49" charset="-122"/>
                </a:rPr>
                <a:t>对物理、数据链路、网络、传输以及应用等协议层的路由参数、信息以及反馈进行整体的收集、分析和利用，从而达到整体的</a:t>
              </a:r>
              <a:r>
                <a:rPr lang="zh-CN" altLang="en-US" sz="1600" dirty="0">
                  <a:solidFill>
                    <a:srgbClr val="FF0000"/>
                  </a:solidFill>
                  <a:latin typeface="Times New Roman" panose="02020603050405020304" pitchFamily="18" charset="0"/>
                  <a:ea typeface="楷体" panose="02010609060101010101" pitchFamily="49" charset="-122"/>
                </a:rPr>
                <a:t>跨层交互和融合</a:t>
              </a:r>
              <a:r>
                <a:rPr lang="zh-CN" altLang="en-US" sz="1600" dirty="0">
                  <a:latin typeface="Times New Roman" panose="02020603050405020304" pitchFamily="18" charset="0"/>
                  <a:ea typeface="楷体" panose="02010609060101010101" pitchFamily="49" charset="-122"/>
                </a:rPr>
                <a:t>；</a:t>
              </a:r>
              <a:endParaRPr lang="en-US" altLang="zh-CN" sz="1600" dirty="0">
                <a:latin typeface="Times New Roman" panose="02020603050405020304" pitchFamily="18" charset="0"/>
                <a:ea typeface="楷体" panose="02010609060101010101" pitchFamily="49" charset="-122"/>
              </a:endParaRPr>
            </a:p>
            <a:p>
              <a:r>
                <a:rPr lang="en-US" altLang="zh-CN" sz="1600" dirty="0">
                  <a:latin typeface="Times New Roman" panose="02020603050405020304" pitchFamily="18" charset="0"/>
                  <a:ea typeface="楷体" panose="02010609060101010101" pitchFamily="49" charset="-122"/>
                </a:rPr>
                <a:t>(2)</a:t>
              </a:r>
              <a:r>
                <a:rPr lang="zh-CN" altLang="en-US" sz="1600" dirty="0">
                  <a:latin typeface="Times New Roman" panose="02020603050405020304" pitchFamily="18" charset="0"/>
                  <a:ea typeface="楷体" panose="02010609060101010101" pitchFamily="49" charset="-122"/>
                </a:rPr>
                <a:t>提出了</a:t>
              </a:r>
              <a:r>
                <a:rPr lang="zh-CN" altLang="en-US" sz="1600" dirty="0">
                  <a:solidFill>
                    <a:srgbClr val="FF0000"/>
                  </a:solidFill>
                  <a:latin typeface="Times New Roman" panose="02020603050405020304" pitchFamily="18" charset="0"/>
                  <a:ea typeface="楷体" panose="02010609060101010101" pitchFamily="49" charset="-122"/>
                </a:rPr>
                <a:t>面向优化目标</a:t>
              </a:r>
              <a:r>
                <a:rPr lang="zh-CN" altLang="en-US" sz="1600" dirty="0">
                  <a:latin typeface="Times New Roman" panose="02020603050405020304" pitchFamily="18" charset="0"/>
                  <a:ea typeface="楷体" panose="02010609060101010101" pitchFamily="49" charset="-122"/>
                </a:rPr>
                <a:t>的高效路由决策机制以优化路由，从而达到更好的网络整体性能。</a:t>
              </a:r>
            </a:p>
          </p:txBody>
        </p:sp>
      </p:grpSp>
      <p:grpSp>
        <p:nvGrpSpPr>
          <p:cNvPr id="35" name="组合 34">
            <a:extLst>
              <a:ext uri="{FF2B5EF4-FFF2-40B4-BE49-F238E27FC236}">
                <a16:creationId xmlns:a16="http://schemas.microsoft.com/office/drawing/2014/main" id="{09E05A97-E002-4F13-9BD8-F69D0191EEA1}"/>
              </a:ext>
            </a:extLst>
          </p:cNvPr>
          <p:cNvGrpSpPr/>
          <p:nvPr/>
        </p:nvGrpSpPr>
        <p:grpSpPr>
          <a:xfrm>
            <a:off x="2215298" y="3168049"/>
            <a:ext cx="9597132" cy="1569660"/>
            <a:chOff x="2300140" y="1491601"/>
            <a:chExt cx="9597132" cy="1569660"/>
          </a:xfrm>
        </p:grpSpPr>
        <p:sp>
          <p:nvSpPr>
            <p:cNvPr id="36" name="椭圆 35">
              <a:extLst>
                <a:ext uri="{FF2B5EF4-FFF2-40B4-BE49-F238E27FC236}">
                  <a16:creationId xmlns:a16="http://schemas.microsoft.com/office/drawing/2014/main" id="{E018625D-7918-4A0C-82D8-88FE6BEF4CE8}"/>
                </a:ext>
              </a:extLst>
            </p:cNvPr>
            <p:cNvSpPr/>
            <p:nvPr/>
          </p:nvSpPr>
          <p:spPr>
            <a:xfrm>
              <a:off x="2300140" y="2032361"/>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2</a:t>
              </a:r>
            </a:p>
          </p:txBody>
        </p:sp>
        <p:sp>
          <p:nvSpPr>
            <p:cNvPr id="41" name="文本框 40">
              <a:extLst>
                <a:ext uri="{FF2B5EF4-FFF2-40B4-BE49-F238E27FC236}">
                  <a16:creationId xmlns:a16="http://schemas.microsoft.com/office/drawing/2014/main" id="{3EB4ACB3-0287-4E8F-963E-64AA5ABDAA86}"/>
                </a:ext>
              </a:extLst>
            </p:cNvPr>
            <p:cNvSpPr txBox="1"/>
            <p:nvPr/>
          </p:nvSpPr>
          <p:spPr>
            <a:xfrm>
              <a:off x="2921381" y="1491601"/>
              <a:ext cx="8975891" cy="1569660"/>
            </a:xfrm>
            <a:prstGeom prst="rect">
              <a:avLst/>
            </a:prstGeom>
            <a:noFill/>
          </p:spPr>
          <p:txBody>
            <a:bodyPr wrap="square" rtlCol="0">
              <a:spAutoFit/>
            </a:bodyPr>
            <a:lstStyle/>
            <a:p>
              <a:r>
                <a:rPr lang="zh-CN" altLang="en-US" sz="1600" dirty="0">
                  <a:latin typeface="Times New Roman" panose="02020603050405020304" pitchFamily="18" charset="0"/>
                  <a:ea typeface="楷体" panose="02010609060101010101" pitchFamily="49" charset="-122"/>
                </a:rPr>
                <a:t>基于 </a:t>
              </a:r>
              <a:r>
                <a:rPr lang="en-US" altLang="zh-CN" sz="1600" dirty="0">
                  <a:latin typeface="Times New Roman" panose="02020603050405020304" pitchFamily="18" charset="0"/>
                  <a:ea typeface="楷体" panose="02010609060101010101" pitchFamily="49" charset="-122"/>
                </a:rPr>
                <a:t>HOLO </a:t>
              </a:r>
              <a:r>
                <a:rPr lang="zh-CN" altLang="en-US" sz="1600" dirty="0">
                  <a:latin typeface="Times New Roman" panose="02020603050405020304" pitchFamily="18" charset="0"/>
                  <a:ea typeface="楷体" panose="02010609060101010101" pitchFamily="49" charset="-122"/>
                </a:rPr>
                <a:t>跨层路由优化框架，针对现有路由协议假设无人机的传输功率固定，</a:t>
              </a:r>
              <a:r>
                <a:rPr lang="zh-CN" altLang="en-US" sz="1600" dirty="0">
                  <a:solidFill>
                    <a:srgbClr val="FF0000"/>
                  </a:solidFill>
                  <a:latin typeface="Times New Roman" panose="02020603050405020304" pitchFamily="18" charset="0"/>
                  <a:ea typeface="楷体" panose="02010609060101010101" pitchFamily="49" charset="-122"/>
                </a:rPr>
                <a:t>未考虑联合功率调度和控制</a:t>
              </a:r>
              <a:r>
                <a:rPr lang="zh-CN" altLang="en-US" sz="1600" dirty="0">
                  <a:latin typeface="Times New Roman" panose="02020603050405020304" pitchFamily="18" charset="0"/>
                  <a:ea typeface="楷体" panose="02010609060101010101" pitchFamily="49" charset="-122"/>
                </a:rPr>
                <a:t>进行跨层路由优化的问题，提出了一种功率感知的多跳无人机网络路由协议 </a:t>
              </a:r>
              <a:r>
                <a:rPr lang="en-US" altLang="zh-CN" sz="1600" dirty="0">
                  <a:latin typeface="Times New Roman" panose="02020603050405020304" pitchFamily="18" charset="0"/>
                  <a:ea typeface="楷体" panose="02010609060101010101" pitchFamily="49" charset="-122"/>
                </a:rPr>
                <a:t>PAR</a:t>
              </a:r>
              <a:r>
                <a:rPr lang="zh-CN" altLang="en-US" sz="1600" dirty="0">
                  <a:latin typeface="Times New Roman" panose="02020603050405020304" pitchFamily="18" charset="0"/>
                  <a:ea typeface="楷体" panose="02010609060101010101" pitchFamily="49" charset="-122"/>
                </a:rPr>
                <a:t>：</a:t>
              </a:r>
              <a:endParaRPr lang="en-US" altLang="zh-CN" sz="1600" dirty="0">
                <a:latin typeface="Times New Roman" panose="02020603050405020304" pitchFamily="18" charset="0"/>
                <a:ea typeface="楷体" panose="02010609060101010101" pitchFamily="49" charset="-122"/>
              </a:endParaRPr>
            </a:p>
            <a:p>
              <a:r>
                <a:rPr lang="en-US" altLang="zh-CN" sz="1600" dirty="0">
                  <a:latin typeface="Times New Roman" panose="02020603050405020304" pitchFamily="18" charset="0"/>
                  <a:ea typeface="楷体" panose="02010609060101010101" pitchFamily="49" charset="-122"/>
                </a:rPr>
                <a:t>(1)</a:t>
              </a:r>
              <a:r>
                <a:rPr lang="zh-CN" altLang="en-US" sz="1600" dirty="0">
                  <a:latin typeface="Times New Roman" panose="02020603050405020304" pitchFamily="18" charset="0"/>
                  <a:ea typeface="楷体" panose="02010609060101010101" pitchFamily="49" charset="-122"/>
                </a:rPr>
                <a:t>对</a:t>
              </a:r>
              <a:r>
                <a:rPr lang="zh-CN" altLang="en-US" sz="1600" dirty="0">
                  <a:solidFill>
                    <a:srgbClr val="FF0000"/>
                  </a:solidFill>
                  <a:latin typeface="Times New Roman" panose="02020603050405020304" pitchFamily="18" charset="0"/>
                  <a:ea typeface="楷体" panose="02010609060101010101" pitchFamily="49" charset="-122"/>
                </a:rPr>
                <a:t>物理层</a:t>
              </a:r>
              <a:r>
                <a:rPr lang="zh-CN" altLang="en-US" sz="1600" dirty="0">
                  <a:latin typeface="Times New Roman" panose="02020603050405020304" pitchFamily="18" charset="0"/>
                  <a:ea typeface="楷体" panose="02010609060101010101" pitchFamily="49" charset="-122"/>
                </a:rPr>
                <a:t>的功率信息进行自适应调节，并利用预先规划的</a:t>
              </a:r>
              <a:r>
                <a:rPr lang="zh-CN" altLang="en-US" sz="1600" dirty="0">
                  <a:solidFill>
                    <a:srgbClr val="FF0000"/>
                  </a:solidFill>
                  <a:latin typeface="Times New Roman" panose="02020603050405020304" pitchFamily="18" charset="0"/>
                  <a:ea typeface="楷体" panose="02010609060101010101" pitchFamily="49" charset="-122"/>
                </a:rPr>
                <a:t>轨迹信息</a:t>
              </a:r>
              <a:r>
                <a:rPr lang="zh-CN" altLang="en-US" sz="1600" dirty="0">
                  <a:latin typeface="Times New Roman" panose="02020603050405020304" pitchFamily="18" charset="0"/>
                  <a:ea typeface="楷体" panose="02010609060101010101" pitchFamily="49" charset="-122"/>
                </a:rPr>
                <a:t>来计算不同功率级别下无人机之间的相遇情况</a:t>
              </a:r>
              <a:r>
                <a:rPr lang="en-US" altLang="zh-CN" sz="1600" dirty="0">
                  <a:latin typeface="Times New Roman" panose="02020603050405020304" pitchFamily="18" charset="0"/>
                  <a:ea typeface="楷体" panose="02010609060101010101" pitchFamily="49" charset="-122"/>
                </a:rPr>
                <a:t>;</a:t>
              </a:r>
            </a:p>
            <a:p>
              <a:r>
                <a:rPr lang="en-US" altLang="zh-CN" sz="1600" dirty="0">
                  <a:latin typeface="Times New Roman" panose="02020603050405020304" pitchFamily="18" charset="0"/>
                  <a:ea typeface="楷体" panose="02010609060101010101" pitchFamily="49" charset="-122"/>
                </a:rPr>
                <a:t>(2)</a:t>
              </a:r>
              <a:r>
                <a:rPr lang="zh-CN" altLang="en-US" sz="1600" dirty="0">
                  <a:latin typeface="Times New Roman" panose="02020603050405020304" pitchFamily="18" charset="0"/>
                  <a:ea typeface="楷体" panose="02010609060101010101" pitchFamily="49" charset="-122"/>
                </a:rPr>
                <a:t>基于相遇信息，联合</a:t>
              </a:r>
              <a:r>
                <a:rPr lang="zh-CN" altLang="en-US" sz="1600" dirty="0">
                  <a:solidFill>
                    <a:srgbClr val="FF0000"/>
                  </a:solidFill>
                  <a:latin typeface="Times New Roman" panose="02020603050405020304" pitchFamily="18" charset="0"/>
                  <a:ea typeface="楷体" panose="02010609060101010101" pitchFamily="49" charset="-122"/>
                </a:rPr>
                <a:t>应用层</a:t>
              </a:r>
              <a:r>
                <a:rPr lang="zh-CN" altLang="en-US" sz="1600" dirty="0">
                  <a:latin typeface="Times New Roman" panose="02020603050405020304" pitchFamily="18" charset="0"/>
                  <a:ea typeface="楷体" panose="02010609060101010101" pitchFamily="49" charset="-122"/>
                </a:rPr>
                <a:t>的 </a:t>
              </a:r>
              <a:r>
                <a:rPr lang="en-US" altLang="zh-CN" sz="1600" dirty="0">
                  <a:latin typeface="Times New Roman" panose="02020603050405020304" pitchFamily="18" charset="0"/>
                  <a:ea typeface="楷体" panose="02010609060101010101" pitchFamily="49" charset="-122"/>
                </a:rPr>
                <a:t>QoS </a:t>
              </a:r>
              <a:r>
                <a:rPr lang="zh-CN" altLang="en-US" sz="1600" dirty="0">
                  <a:latin typeface="Times New Roman" panose="02020603050405020304" pitchFamily="18" charset="0"/>
                  <a:ea typeface="楷体" panose="02010609060101010101" pitchFamily="49" charset="-122"/>
                </a:rPr>
                <a:t>需求，以</a:t>
              </a:r>
              <a:r>
                <a:rPr lang="zh-CN" altLang="en-US" sz="1600" dirty="0">
                  <a:solidFill>
                    <a:srgbClr val="FF0000"/>
                  </a:solidFill>
                  <a:latin typeface="Times New Roman" panose="02020603050405020304" pitchFamily="18" charset="0"/>
                  <a:ea typeface="楷体" panose="02010609060101010101" pitchFamily="49" charset="-122"/>
                </a:rPr>
                <a:t>延迟约束和能耗最小化</a:t>
              </a:r>
              <a:r>
                <a:rPr lang="zh-CN" altLang="en-US" sz="1600" dirty="0">
                  <a:latin typeface="Times New Roman" panose="02020603050405020304" pitchFamily="18" charset="0"/>
                  <a:ea typeface="楷体" panose="02010609060101010101" pitchFamily="49" charset="-122"/>
                </a:rPr>
                <a:t>为优化目标，构建功率感知相遇树，从而找到满足条件的高效传输路径。</a:t>
              </a:r>
              <a:endParaRPr lang="en-US" altLang="zh-CN" sz="1600" dirty="0">
                <a:latin typeface="Times New Roman" panose="02020603050405020304" pitchFamily="18" charset="0"/>
                <a:ea typeface="楷体" panose="02010609060101010101" pitchFamily="49" charset="-122"/>
              </a:endParaRPr>
            </a:p>
          </p:txBody>
        </p:sp>
      </p:grpSp>
      <p:grpSp>
        <p:nvGrpSpPr>
          <p:cNvPr id="42" name="组合 41">
            <a:extLst>
              <a:ext uri="{FF2B5EF4-FFF2-40B4-BE49-F238E27FC236}">
                <a16:creationId xmlns:a16="http://schemas.microsoft.com/office/drawing/2014/main" id="{0FDF102A-AB29-4876-A97C-8934134AE1C0}"/>
              </a:ext>
            </a:extLst>
          </p:cNvPr>
          <p:cNvGrpSpPr/>
          <p:nvPr/>
        </p:nvGrpSpPr>
        <p:grpSpPr>
          <a:xfrm>
            <a:off x="2215298" y="4914266"/>
            <a:ext cx="9597132" cy="1569660"/>
            <a:chOff x="2300140" y="1491601"/>
            <a:chExt cx="9597132" cy="1569660"/>
          </a:xfrm>
        </p:grpSpPr>
        <p:sp>
          <p:nvSpPr>
            <p:cNvPr id="43" name="椭圆 42">
              <a:extLst>
                <a:ext uri="{FF2B5EF4-FFF2-40B4-BE49-F238E27FC236}">
                  <a16:creationId xmlns:a16="http://schemas.microsoft.com/office/drawing/2014/main" id="{CFD03D3E-5C87-4B61-B24F-D1CEADFD3918}"/>
                </a:ext>
              </a:extLst>
            </p:cNvPr>
            <p:cNvSpPr/>
            <p:nvPr/>
          </p:nvSpPr>
          <p:spPr>
            <a:xfrm>
              <a:off x="2300140" y="2032361"/>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3</a:t>
              </a:r>
            </a:p>
          </p:txBody>
        </p:sp>
        <p:sp>
          <p:nvSpPr>
            <p:cNvPr id="44" name="文本框 43">
              <a:extLst>
                <a:ext uri="{FF2B5EF4-FFF2-40B4-BE49-F238E27FC236}">
                  <a16:creationId xmlns:a16="http://schemas.microsoft.com/office/drawing/2014/main" id="{41EC38B0-3695-4C39-8A6B-015137448752}"/>
                </a:ext>
              </a:extLst>
            </p:cNvPr>
            <p:cNvSpPr txBox="1"/>
            <p:nvPr/>
          </p:nvSpPr>
          <p:spPr>
            <a:xfrm>
              <a:off x="2921381" y="1491601"/>
              <a:ext cx="8975891" cy="1569660"/>
            </a:xfrm>
            <a:prstGeom prst="rect">
              <a:avLst/>
            </a:prstGeom>
            <a:noFill/>
          </p:spPr>
          <p:txBody>
            <a:bodyPr wrap="square" rtlCol="0">
              <a:spAutoFit/>
            </a:bodyPr>
            <a:lstStyle/>
            <a:p>
              <a:r>
                <a:rPr lang="zh-CN" altLang="en-US" sz="1600" dirty="0">
                  <a:latin typeface="Times New Roman" panose="02020603050405020304" pitchFamily="18" charset="0"/>
                  <a:ea typeface="楷体" panose="02010609060101010101" pitchFamily="49" charset="-122"/>
                </a:rPr>
                <a:t>针对现有无人机网络路由协议</a:t>
              </a:r>
              <a:r>
                <a:rPr lang="zh-CN" altLang="en-US" sz="1600" dirty="0">
                  <a:solidFill>
                    <a:srgbClr val="FF0000"/>
                  </a:solidFill>
                  <a:latin typeface="Times New Roman" panose="02020603050405020304" pitchFamily="18" charset="0"/>
                  <a:ea typeface="楷体" panose="02010609060101010101" pitchFamily="49" charset="-122"/>
                </a:rPr>
                <a:t>未考虑延时攻击</a:t>
              </a:r>
              <a:r>
                <a:rPr lang="zh-CN" altLang="en-US" sz="1600" dirty="0">
                  <a:latin typeface="Times New Roman" panose="02020603050405020304" pitchFamily="18" charset="0"/>
                  <a:ea typeface="楷体" panose="02010609060101010101" pitchFamily="49" charset="-122"/>
                </a:rPr>
                <a:t>的问题，提出了一个整体跨层的延时攻击检测框架 </a:t>
              </a:r>
              <a:r>
                <a:rPr lang="en-US" altLang="zh-CN" sz="1600" dirty="0">
                  <a:latin typeface="Times New Roman" panose="02020603050405020304" pitchFamily="18" charset="0"/>
                  <a:ea typeface="楷体" panose="02010609060101010101" pitchFamily="49" charset="-122"/>
                </a:rPr>
                <a:t>HOTD</a:t>
              </a:r>
              <a:r>
                <a:rPr lang="zh-CN" altLang="en-US" sz="1600" dirty="0">
                  <a:latin typeface="Times New Roman" panose="02020603050405020304" pitchFamily="18" charset="0"/>
                  <a:ea typeface="楷体" panose="02010609060101010101" pitchFamily="49" charset="-122"/>
                </a:rPr>
                <a:t>以及抗延时攻击的多跳无人机网络安全路由协议：</a:t>
              </a:r>
              <a:endParaRPr lang="en-US" altLang="zh-CN" sz="1600" dirty="0">
                <a:latin typeface="Times New Roman" panose="02020603050405020304" pitchFamily="18" charset="0"/>
                <a:ea typeface="楷体" panose="02010609060101010101" pitchFamily="49" charset="-122"/>
              </a:endParaRPr>
            </a:p>
            <a:p>
              <a:r>
                <a:rPr lang="en-US" altLang="zh-CN" sz="1600" dirty="0">
                  <a:latin typeface="Times New Roman" panose="02020603050405020304" pitchFamily="18" charset="0"/>
                  <a:ea typeface="楷体" panose="02010609060101010101" pitchFamily="49" charset="-122"/>
                </a:rPr>
                <a:t>(1)</a:t>
              </a:r>
              <a:r>
                <a:rPr lang="zh-CN" altLang="en-US" sz="1600" dirty="0">
                  <a:latin typeface="Times New Roman" panose="02020603050405020304" pitchFamily="18" charset="0"/>
                  <a:ea typeface="楷体" panose="02010609060101010101" pitchFamily="49" charset="-122"/>
                </a:rPr>
                <a:t>通过对协议栈各层的</a:t>
              </a:r>
              <a:r>
                <a:rPr lang="zh-CN" altLang="en-US" sz="1600" dirty="0">
                  <a:solidFill>
                    <a:srgbClr val="FF0000"/>
                  </a:solidFill>
                  <a:latin typeface="Times New Roman" panose="02020603050405020304" pitchFamily="18" charset="0"/>
                  <a:ea typeface="楷体" panose="02010609060101010101" pitchFamily="49" charset="-122"/>
                </a:rPr>
                <a:t>延迟相关特征</a:t>
              </a:r>
              <a:r>
                <a:rPr lang="zh-CN" altLang="en-US" sz="1600" dirty="0">
                  <a:latin typeface="Times New Roman" panose="02020603050405020304" pitchFamily="18" charset="0"/>
                  <a:ea typeface="楷体" panose="02010609060101010101" pitchFamily="49" charset="-122"/>
                </a:rPr>
                <a:t>进行提取，采用监督学习建立选定特征和转发延迟的</a:t>
              </a:r>
              <a:r>
                <a:rPr lang="zh-CN" altLang="en-US" sz="1600" dirty="0">
                  <a:solidFill>
                    <a:srgbClr val="FF0000"/>
                  </a:solidFill>
                  <a:latin typeface="Times New Roman" panose="02020603050405020304" pitchFamily="18" charset="0"/>
                  <a:ea typeface="楷体" panose="02010609060101010101" pitchFamily="49" charset="-122"/>
                </a:rPr>
                <a:t>一致性模型</a:t>
              </a:r>
              <a:r>
                <a:rPr lang="zh-CN" altLang="en-US" sz="1600" dirty="0">
                  <a:latin typeface="Times New Roman" panose="02020603050405020304" pitchFamily="18" charset="0"/>
                  <a:ea typeface="楷体" panose="02010609060101010101" pitchFamily="49" charset="-122"/>
                </a:rPr>
                <a:t>，并基于训练建立的一致性模型计算出网络中各个节点的一致性程度；</a:t>
              </a:r>
              <a:endParaRPr lang="en-US" altLang="zh-CN" sz="1600" dirty="0">
                <a:latin typeface="Times New Roman" panose="02020603050405020304" pitchFamily="18" charset="0"/>
                <a:ea typeface="楷体" panose="02010609060101010101" pitchFamily="49" charset="-122"/>
              </a:endParaRPr>
            </a:p>
            <a:p>
              <a:r>
                <a:rPr lang="en-US" altLang="zh-CN" sz="1600" dirty="0">
                  <a:latin typeface="Times New Roman" panose="02020603050405020304" pitchFamily="18" charset="0"/>
                  <a:ea typeface="楷体" panose="02010609060101010101" pitchFamily="49" charset="-122"/>
                </a:rPr>
                <a:t>(2)</a:t>
              </a:r>
              <a:r>
                <a:rPr lang="zh-CN" altLang="en-US" sz="1600" dirty="0">
                  <a:latin typeface="Times New Roman" panose="02020603050405020304" pitchFamily="18" charset="0"/>
                  <a:ea typeface="楷体" panose="02010609060101010101" pitchFamily="49" charset="-122"/>
                </a:rPr>
                <a:t>根据网络节点一致性程度，利用</a:t>
              </a:r>
              <a:r>
                <a:rPr lang="zh-CN" altLang="en-US" sz="1600" dirty="0">
                  <a:solidFill>
                    <a:srgbClr val="FF0000"/>
                  </a:solidFill>
                  <a:latin typeface="Times New Roman" panose="02020603050405020304" pitchFamily="18" charset="0"/>
                  <a:ea typeface="楷体" panose="02010609060101010101" pitchFamily="49" charset="-122"/>
                </a:rPr>
                <a:t>聚类</a:t>
              </a:r>
              <a:r>
                <a:rPr lang="zh-CN" altLang="en-US" sz="1600" dirty="0">
                  <a:latin typeface="Times New Roman" panose="02020603050405020304" pitchFamily="18" charset="0"/>
                  <a:ea typeface="楷体" panose="02010609060101010101" pitchFamily="49" charset="-122"/>
                </a:rPr>
                <a:t>方法来区分恶意节点和良性节点；</a:t>
              </a:r>
              <a:endParaRPr lang="en-US" altLang="zh-CN" sz="1600" dirty="0">
                <a:latin typeface="Times New Roman" panose="02020603050405020304" pitchFamily="18" charset="0"/>
                <a:ea typeface="楷体" panose="02010609060101010101" pitchFamily="49" charset="-122"/>
              </a:endParaRPr>
            </a:p>
            <a:p>
              <a:r>
                <a:rPr lang="en-US" altLang="zh-CN" sz="1600" dirty="0">
                  <a:latin typeface="Times New Roman" panose="02020603050405020304" pitchFamily="18" charset="0"/>
                  <a:ea typeface="楷体" panose="02010609060101010101" pitchFamily="49" charset="-122"/>
                </a:rPr>
                <a:t>(3)</a:t>
              </a:r>
              <a:r>
                <a:rPr lang="zh-CN" altLang="en-US" sz="1600" dirty="0">
                  <a:latin typeface="Times New Roman" panose="02020603050405020304" pitchFamily="18" charset="0"/>
                  <a:ea typeface="楷体" panose="02010609060101010101" pitchFamily="49" charset="-122"/>
                </a:rPr>
                <a:t>在聚类分类结果的基础上对恶意节点进行</a:t>
              </a:r>
              <a:r>
                <a:rPr lang="zh-CN" altLang="en-US" sz="1600" dirty="0">
                  <a:solidFill>
                    <a:srgbClr val="FF0000"/>
                  </a:solidFill>
                  <a:latin typeface="Times New Roman" panose="02020603050405020304" pitchFamily="18" charset="0"/>
                  <a:ea typeface="楷体" panose="02010609060101010101" pitchFamily="49" charset="-122"/>
                </a:rPr>
                <a:t>路由隔离</a:t>
              </a:r>
              <a:r>
                <a:rPr lang="zh-CN" altLang="en-US" sz="1600" dirty="0">
                  <a:latin typeface="Times New Roman" panose="02020603050405020304" pitchFamily="18" charset="0"/>
                  <a:ea typeface="楷体" panose="02010609060101010101" pitchFamily="49" charset="-122"/>
                </a:rPr>
                <a:t>以保证路由安全。</a:t>
              </a:r>
              <a:endParaRPr lang="en-US" altLang="zh-CN" sz="1600" dirty="0">
                <a:latin typeface="Times New Roman" panose="02020603050405020304" pitchFamily="18" charset="0"/>
                <a:ea typeface="楷体" panose="02010609060101010101" pitchFamily="49" charset="-122"/>
              </a:endParaRPr>
            </a:p>
          </p:txBody>
        </p:sp>
      </p:grpSp>
    </p:spTree>
    <p:extLst>
      <p:ext uri="{BB962C8B-B14F-4D97-AF65-F5344CB8AC3E}">
        <p14:creationId xmlns:p14="http://schemas.microsoft.com/office/powerpoint/2010/main" val="103923862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矩形 7">
            <a:extLst>
              <a:ext uri="{FF2B5EF4-FFF2-40B4-BE49-F238E27FC236}">
                <a16:creationId xmlns:a16="http://schemas.microsoft.com/office/drawing/2014/main" id="{AD333852-B415-4BB1-9C27-231E9069B07E}"/>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2" name="文本框 21">
            <a:extLst>
              <a:ext uri="{FF2B5EF4-FFF2-40B4-BE49-F238E27FC236}">
                <a16:creationId xmlns:a16="http://schemas.microsoft.com/office/drawing/2014/main" id="{7D056A6A-ABE5-4AA4-BCC6-E6FF09C17146}"/>
              </a:ext>
            </a:extLst>
          </p:cNvPr>
          <p:cNvSpPr txBox="1"/>
          <p:nvPr/>
        </p:nvSpPr>
        <p:spPr>
          <a:xfrm>
            <a:off x="2215298" y="941839"/>
            <a:ext cx="6340197" cy="461665"/>
          </a:xfrm>
          <a:prstGeom prst="rect">
            <a:avLst/>
          </a:prstGeom>
          <a:noFill/>
          <a:ln>
            <a:solidFill>
              <a:schemeClr val="bg1"/>
            </a:solidFill>
          </a:ln>
        </p:spPr>
        <p:txBody>
          <a:bodyPr wrap="none" rtlCol="0">
            <a:spAutoFit/>
          </a:bodyPr>
          <a:lstStyle/>
          <a:p>
            <a:r>
              <a:rPr lang="zh-CN" altLang="en-US" sz="2400" dirty="0">
                <a:effectLst/>
                <a:latin typeface="Times New Roman" panose="02020603050405020304" pitchFamily="18" charset="0"/>
                <a:cs typeface="Times New Roman" panose="02020603050405020304" pitchFamily="18" charset="0"/>
              </a:rPr>
              <a:t>攻读硕士学位期间发表、录用及投稿论文情况</a:t>
            </a:r>
          </a:p>
        </p:txBody>
      </p:sp>
      <p:grpSp>
        <p:nvGrpSpPr>
          <p:cNvPr id="11" name="组合 10">
            <a:extLst>
              <a:ext uri="{FF2B5EF4-FFF2-40B4-BE49-F238E27FC236}">
                <a16:creationId xmlns:a16="http://schemas.microsoft.com/office/drawing/2014/main" id="{577CEFBA-D0B1-470B-B83B-3813EEB094C2}"/>
              </a:ext>
            </a:extLst>
          </p:cNvPr>
          <p:cNvGrpSpPr/>
          <p:nvPr/>
        </p:nvGrpSpPr>
        <p:grpSpPr>
          <a:xfrm>
            <a:off x="2276687" y="1749579"/>
            <a:ext cx="9313683" cy="923330"/>
            <a:chOff x="2300140" y="1810667"/>
            <a:chExt cx="9313683" cy="923330"/>
          </a:xfrm>
        </p:grpSpPr>
        <p:sp>
          <p:nvSpPr>
            <p:cNvPr id="23" name="椭圆 22">
              <a:extLst>
                <a:ext uri="{FF2B5EF4-FFF2-40B4-BE49-F238E27FC236}">
                  <a16:creationId xmlns:a16="http://schemas.microsoft.com/office/drawing/2014/main" id="{2EFD47FA-DC13-4690-824F-8005D0E8BF7D}"/>
                </a:ext>
              </a:extLst>
            </p:cNvPr>
            <p:cNvSpPr/>
            <p:nvPr/>
          </p:nvSpPr>
          <p:spPr>
            <a:xfrm>
              <a:off x="2300140" y="2032361"/>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1</a:t>
              </a:r>
            </a:p>
          </p:txBody>
        </p:sp>
        <p:sp>
          <p:nvSpPr>
            <p:cNvPr id="9" name="文本框 8">
              <a:extLst>
                <a:ext uri="{FF2B5EF4-FFF2-40B4-BE49-F238E27FC236}">
                  <a16:creationId xmlns:a16="http://schemas.microsoft.com/office/drawing/2014/main" id="{641CBD98-2C29-4B46-8E56-B331D43A83D9}"/>
                </a:ext>
              </a:extLst>
            </p:cNvPr>
            <p:cNvSpPr txBox="1"/>
            <p:nvPr/>
          </p:nvSpPr>
          <p:spPr>
            <a:xfrm>
              <a:off x="2921380" y="1810667"/>
              <a:ext cx="8692443" cy="923330"/>
            </a:xfrm>
            <a:prstGeom prst="rect">
              <a:avLst/>
            </a:prstGeom>
            <a:noFill/>
          </p:spPr>
          <p:txBody>
            <a:bodyPr wrap="square" rtlCol="0">
              <a:spAutoFit/>
            </a:bodyPr>
            <a:lstStyle/>
            <a:p>
              <a:r>
                <a:rPr lang="en-US" altLang="zh-CN" b="1" dirty="0">
                  <a:latin typeface="Times New Roman" panose="02020603050405020304" pitchFamily="18" charset="0"/>
                </a:rPr>
                <a:t>Zhai W</a:t>
              </a:r>
              <a:r>
                <a:rPr lang="en-US" altLang="zh-CN" dirty="0">
                  <a:latin typeface="Times New Roman" panose="02020603050405020304" pitchFamily="18" charset="0"/>
                </a:rPr>
                <a:t>, Sun S, Liu L, et al. HOTD: A Holistic Cross-Layer Time-Delay Attack Detection Framework for Unmanned Arial Networks[J]. Journal of Parallel and Distributed Computing, 2022.</a:t>
              </a:r>
              <a:r>
                <a:rPr lang="zh-CN" altLang="en-US" b="1" dirty="0">
                  <a:latin typeface="Times New Roman" panose="02020603050405020304" pitchFamily="18" charset="0"/>
                </a:rPr>
                <a:t>（</a:t>
              </a:r>
              <a:r>
                <a:rPr lang="en-US" altLang="zh-CN" b="1" dirty="0">
                  <a:solidFill>
                    <a:srgbClr val="FF0000"/>
                  </a:solidFill>
                  <a:latin typeface="Times New Roman" panose="02020603050405020304" pitchFamily="18" charset="0"/>
                </a:rPr>
                <a:t>CCF B </a:t>
              </a:r>
              <a:r>
                <a:rPr lang="zh-CN" altLang="en-US" b="1" dirty="0">
                  <a:latin typeface="Times New Roman" panose="02020603050405020304" pitchFamily="18" charset="0"/>
                </a:rPr>
                <a:t>期刊，第一作者，已发表）</a:t>
              </a:r>
              <a:r>
                <a:rPr lang="zh-CN" altLang="en-US" dirty="0">
                  <a:latin typeface="Times New Roman" panose="02020603050405020304" pitchFamily="18" charset="0"/>
                </a:rPr>
                <a:t>；</a:t>
              </a:r>
            </a:p>
          </p:txBody>
        </p:sp>
      </p:grpSp>
      <p:grpSp>
        <p:nvGrpSpPr>
          <p:cNvPr id="7" name="组合 6">
            <a:extLst>
              <a:ext uri="{FF2B5EF4-FFF2-40B4-BE49-F238E27FC236}">
                <a16:creationId xmlns:a16="http://schemas.microsoft.com/office/drawing/2014/main" id="{96570D32-B5D2-4E1B-AADE-E24B98DFEFF9}"/>
              </a:ext>
            </a:extLst>
          </p:cNvPr>
          <p:cNvGrpSpPr/>
          <p:nvPr/>
        </p:nvGrpSpPr>
        <p:grpSpPr>
          <a:xfrm>
            <a:off x="2276686" y="3144330"/>
            <a:ext cx="9313684" cy="923330"/>
            <a:chOff x="2300140" y="2786038"/>
            <a:chExt cx="9313684" cy="923330"/>
          </a:xfrm>
        </p:grpSpPr>
        <p:sp>
          <p:nvSpPr>
            <p:cNvPr id="24" name="椭圆 23">
              <a:extLst>
                <a:ext uri="{FF2B5EF4-FFF2-40B4-BE49-F238E27FC236}">
                  <a16:creationId xmlns:a16="http://schemas.microsoft.com/office/drawing/2014/main" id="{5C52DE32-6087-4A54-8930-833166967EBD}"/>
                </a:ext>
              </a:extLst>
            </p:cNvPr>
            <p:cNvSpPr/>
            <p:nvPr/>
          </p:nvSpPr>
          <p:spPr>
            <a:xfrm>
              <a:off x="2300140" y="3008144"/>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2</a:t>
              </a:r>
            </a:p>
          </p:txBody>
        </p:sp>
        <p:sp>
          <p:nvSpPr>
            <p:cNvPr id="25" name="文本框 24">
              <a:extLst>
                <a:ext uri="{FF2B5EF4-FFF2-40B4-BE49-F238E27FC236}">
                  <a16:creationId xmlns:a16="http://schemas.microsoft.com/office/drawing/2014/main" id="{644AB149-73DF-4C9A-851C-8638D8DC5A95}"/>
                </a:ext>
              </a:extLst>
            </p:cNvPr>
            <p:cNvSpPr txBox="1"/>
            <p:nvPr/>
          </p:nvSpPr>
          <p:spPr>
            <a:xfrm>
              <a:off x="2921382" y="2786038"/>
              <a:ext cx="8692442" cy="923330"/>
            </a:xfrm>
            <a:prstGeom prst="rect">
              <a:avLst/>
            </a:prstGeom>
            <a:noFill/>
          </p:spPr>
          <p:txBody>
            <a:bodyPr wrap="square" rtlCol="0">
              <a:spAutoFit/>
            </a:bodyPr>
            <a:lstStyle/>
            <a:p>
              <a:r>
                <a:rPr lang="en-US" altLang="zh-CN" b="1" dirty="0">
                  <a:latin typeface="Times New Roman" panose="02020603050405020304" pitchFamily="18" charset="0"/>
                </a:rPr>
                <a:t>Zhai W</a:t>
              </a:r>
              <a:r>
                <a:rPr lang="en-US" altLang="zh-CN" dirty="0">
                  <a:latin typeface="Times New Roman" panose="02020603050405020304" pitchFamily="18" charset="0"/>
                </a:rPr>
                <a:t>, Liu L, Peng J, et al. PAR: A Power-Aware Routing Algorithm for UAV Networks[C] //International Conference on Wireless Algorithms, Systems, and Applications. Springer, Cham, 2022: 333-344.</a:t>
              </a:r>
              <a:r>
                <a:rPr lang="zh-CN" altLang="en-US" b="1" dirty="0">
                  <a:latin typeface="Times New Roman" panose="02020603050405020304" pitchFamily="18" charset="0"/>
                </a:rPr>
                <a:t>（</a:t>
              </a:r>
              <a:r>
                <a:rPr lang="en-US" altLang="zh-CN" b="1" dirty="0">
                  <a:solidFill>
                    <a:srgbClr val="FF0000"/>
                  </a:solidFill>
                  <a:latin typeface="Times New Roman" panose="02020603050405020304" pitchFamily="18" charset="0"/>
                </a:rPr>
                <a:t>CCF C </a:t>
              </a:r>
              <a:r>
                <a:rPr lang="zh-CN" altLang="en-US" b="1" dirty="0">
                  <a:latin typeface="Times New Roman" panose="02020603050405020304" pitchFamily="18" charset="0"/>
                </a:rPr>
                <a:t>会议，第一作者，已发表）</a:t>
              </a:r>
              <a:r>
                <a:rPr lang="zh-CN" altLang="en-US" dirty="0">
                  <a:latin typeface="Times New Roman" panose="02020603050405020304" pitchFamily="18" charset="0"/>
                </a:rPr>
                <a:t>；</a:t>
              </a:r>
            </a:p>
          </p:txBody>
        </p:sp>
      </p:grpSp>
      <p:grpSp>
        <p:nvGrpSpPr>
          <p:cNvPr id="6" name="组合 5">
            <a:extLst>
              <a:ext uri="{FF2B5EF4-FFF2-40B4-BE49-F238E27FC236}">
                <a16:creationId xmlns:a16="http://schemas.microsoft.com/office/drawing/2014/main" id="{B2AD7D99-B81D-4221-A792-6D476760DD19}"/>
              </a:ext>
            </a:extLst>
          </p:cNvPr>
          <p:cNvGrpSpPr/>
          <p:nvPr/>
        </p:nvGrpSpPr>
        <p:grpSpPr>
          <a:xfrm>
            <a:off x="2282843" y="4536323"/>
            <a:ext cx="9275427" cy="923330"/>
            <a:chOff x="2300140" y="3790732"/>
            <a:chExt cx="8737404" cy="923330"/>
          </a:xfrm>
        </p:grpSpPr>
        <p:sp>
          <p:nvSpPr>
            <p:cNvPr id="18" name="椭圆 17">
              <a:extLst>
                <a:ext uri="{FF2B5EF4-FFF2-40B4-BE49-F238E27FC236}">
                  <a16:creationId xmlns:a16="http://schemas.microsoft.com/office/drawing/2014/main" id="{F69AB6C2-3658-4656-A791-F47196305F58}"/>
                </a:ext>
              </a:extLst>
            </p:cNvPr>
            <p:cNvSpPr/>
            <p:nvPr/>
          </p:nvSpPr>
          <p:spPr>
            <a:xfrm>
              <a:off x="2300140" y="3983927"/>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3</a:t>
              </a:r>
            </a:p>
          </p:txBody>
        </p:sp>
        <p:sp>
          <p:nvSpPr>
            <p:cNvPr id="26" name="文本框 25">
              <a:extLst>
                <a:ext uri="{FF2B5EF4-FFF2-40B4-BE49-F238E27FC236}">
                  <a16:creationId xmlns:a16="http://schemas.microsoft.com/office/drawing/2014/main" id="{3DC4B52F-88B8-42DD-977F-D17B81E181B3}"/>
                </a:ext>
              </a:extLst>
            </p:cNvPr>
            <p:cNvSpPr txBox="1"/>
            <p:nvPr/>
          </p:nvSpPr>
          <p:spPr>
            <a:xfrm>
              <a:off x="2885345" y="3790732"/>
              <a:ext cx="8152199" cy="923330"/>
            </a:xfrm>
            <a:prstGeom prst="rect">
              <a:avLst/>
            </a:prstGeom>
            <a:noFill/>
          </p:spPr>
          <p:txBody>
            <a:bodyPr wrap="square" rtlCol="0">
              <a:spAutoFit/>
            </a:bodyPr>
            <a:lstStyle/>
            <a:p>
              <a:r>
                <a:rPr lang="en-US" altLang="zh-CN" b="1" dirty="0">
                  <a:latin typeface="Times New Roman" panose="02020603050405020304" pitchFamily="18" charset="0"/>
                </a:rPr>
                <a:t>Zhai W</a:t>
              </a:r>
              <a:r>
                <a:rPr lang="en-US" altLang="zh-CN" dirty="0">
                  <a:latin typeface="Times New Roman" panose="02020603050405020304" pitchFamily="18" charset="0"/>
                </a:rPr>
                <a:t>, Liu L, Ding Y, et al. ETD: An Efficient Time Delay Attack Detection Framework for UAV Networks[J]. IEEE Transactions on Information Forensics and Security, 2022. </a:t>
              </a:r>
              <a:r>
                <a:rPr lang="zh-CN" altLang="en-US" b="1" dirty="0">
                  <a:latin typeface="Times New Roman" panose="02020603050405020304" pitchFamily="18" charset="0"/>
                </a:rPr>
                <a:t>（</a:t>
              </a:r>
              <a:r>
                <a:rPr lang="en-US" altLang="zh-CN" b="1" dirty="0">
                  <a:solidFill>
                    <a:srgbClr val="FF0000"/>
                  </a:solidFill>
                  <a:latin typeface="Times New Roman" panose="02020603050405020304" pitchFamily="18" charset="0"/>
                </a:rPr>
                <a:t>CCF A </a:t>
              </a:r>
              <a:r>
                <a:rPr lang="zh-CN" altLang="en-US" b="1" dirty="0">
                  <a:latin typeface="Times New Roman" panose="02020603050405020304" pitchFamily="18" charset="0"/>
                </a:rPr>
                <a:t>期刊，第一作者，小修已修回，终审中）</a:t>
              </a:r>
            </a:p>
          </p:txBody>
        </p:sp>
      </p:grpSp>
      <p:grpSp>
        <p:nvGrpSpPr>
          <p:cNvPr id="2" name="组合 1">
            <a:extLst>
              <a:ext uri="{FF2B5EF4-FFF2-40B4-BE49-F238E27FC236}">
                <a16:creationId xmlns:a16="http://schemas.microsoft.com/office/drawing/2014/main" id="{E26CCF03-C4CB-4078-B4EA-D50A661B5962}"/>
              </a:ext>
            </a:extLst>
          </p:cNvPr>
          <p:cNvGrpSpPr/>
          <p:nvPr/>
        </p:nvGrpSpPr>
        <p:grpSpPr>
          <a:xfrm>
            <a:off x="2276687" y="5928316"/>
            <a:ext cx="9313683" cy="646331"/>
            <a:chOff x="2300140" y="4884318"/>
            <a:chExt cx="9313683" cy="646331"/>
          </a:xfrm>
        </p:grpSpPr>
        <p:sp>
          <p:nvSpPr>
            <p:cNvPr id="27" name="椭圆 26">
              <a:extLst>
                <a:ext uri="{FF2B5EF4-FFF2-40B4-BE49-F238E27FC236}">
                  <a16:creationId xmlns:a16="http://schemas.microsoft.com/office/drawing/2014/main" id="{CA8BDD04-E51D-48CF-84B8-9EF5136911F3}"/>
                </a:ext>
              </a:extLst>
            </p:cNvPr>
            <p:cNvSpPr/>
            <p:nvPr/>
          </p:nvSpPr>
          <p:spPr>
            <a:xfrm>
              <a:off x="2300140" y="4959710"/>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4</a:t>
              </a:r>
            </a:p>
          </p:txBody>
        </p:sp>
        <p:sp>
          <p:nvSpPr>
            <p:cNvPr id="28" name="文本框 27">
              <a:extLst>
                <a:ext uri="{FF2B5EF4-FFF2-40B4-BE49-F238E27FC236}">
                  <a16:creationId xmlns:a16="http://schemas.microsoft.com/office/drawing/2014/main" id="{06E2D3A7-EEC6-4BAD-9390-EC0EFAF5957C}"/>
                </a:ext>
              </a:extLst>
            </p:cNvPr>
            <p:cNvSpPr txBox="1"/>
            <p:nvPr/>
          </p:nvSpPr>
          <p:spPr>
            <a:xfrm>
              <a:off x="2921381" y="4884318"/>
              <a:ext cx="8692442" cy="646331"/>
            </a:xfrm>
            <a:prstGeom prst="rect">
              <a:avLst/>
            </a:prstGeom>
            <a:noFill/>
          </p:spPr>
          <p:txBody>
            <a:bodyPr wrap="square" rtlCol="0">
              <a:spAutoFit/>
            </a:bodyPr>
            <a:lstStyle/>
            <a:p>
              <a:r>
                <a:rPr lang="en-US" altLang="zh-CN" b="1" dirty="0">
                  <a:latin typeface="Times New Roman" panose="02020603050405020304" pitchFamily="18" charset="0"/>
                </a:rPr>
                <a:t>Zhai W</a:t>
              </a:r>
              <a:r>
                <a:rPr lang="en-US" altLang="zh-CN" dirty="0">
                  <a:latin typeface="Times New Roman" panose="02020603050405020304" pitchFamily="18" charset="0"/>
                </a:rPr>
                <a:t>, Liu L, Ding Y, et al. A Holistic Cross-Layer Routing Optimization Framework for UAV networks. </a:t>
              </a:r>
              <a:r>
                <a:rPr lang="zh-CN" altLang="en-US" b="1" dirty="0">
                  <a:latin typeface="Times New Roman" panose="02020603050405020304" pitchFamily="18" charset="0"/>
                </a:rPr>
                <a:t>（第一作者）</a:t>
              </a:r>
              <a:endParaRPr lang="zh-CN" altLang="en-US" dirty="0">
                <a:latin typeface="Times New Roman" panose="02020603050405020304" pitchFamily="18" charset="0"/>
              </a:endParaRPr>
            </a:p>
          </p:txBody>
        </p:sp>
      </p:grpSp>
      <p:sp>
        <p:nvSpPr>
          <p:cNvPr id="30" name="矩形 29">
            <a:extLst>
              <a:ext uri="{FF2B5EF4-FFF2-40B4-BE49-F238E27FC236}">
                <a16:creationId xmlns:a16="http://schemas.microsoft.com/office/drawing/2014/main" id="{41004C9A-BB47-4EB7-BB33-20B3E1DA4CE3}"/>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31" name="文本框 30">
            <a:extLst>
              <a:ext uri="{FF2B5EF4-FFF2-40B4-BE49-F238E27FC236}">
                <a16:creationId xmlns:a16="http://schemas.microsoft.com/office/drawing/2014/main" id="{A3025EE4-1CF2-446E-A60E-E914724627C9}"/>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成果总结</a:t>
            </a:r>
          </a:p>
        </p:txBody>
      </p:sp>
      <p:pic>
        <p:nvPicPr>
          <p:cNvPr id="32" name="图片 31">
            <a:extLst>
              <a:ext uri="{FF2B5EF4-FFF2-40B4-BE49-F238E27FC236}">
                <a16:creationId xmlns:a16="http://schemas.microsoft.com/office/drawing/2014/main" id="{EED453FB-0C08-40E7-A13D-EE6E9A80D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sp>
        <p:nvSpPr>
          <p:cNvPr id="37" name="矩形 36">
            <a:extLst>
              <a:ext uri="{FF2B5EF4-FFF2-40B4-BE49-F238E27FC236}">
                <a16:creationId xmlns:a16="http://schemas.microsoft.com/office/drawing/2014/main" id="{6F29D8C3-4861-4D55-B975-AE9D4D595ABB}"/>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38" name="矩形 37">
            <a:extLst>
              <a:ext uri="{FF2B5EF4-FFF2-40B4-BE49-F238E27FC236}">
                <a16:creationId xmlns:a16="http://schemas.microsoft.com/office/drawing/2014/main" id="{F261DBEA-AC59-400C-B223-6DC6B691A6DD}"/>
              </a:ext>
            </a:extLst>
          </p:cNvPr>
          <p:cNvSpPr/>
          <p:nvPr/>
        </p:nvSpPr>
        <p:spPr>
          <a:xfrm>
            <a:off x="80370" y="4766446"/>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成果总结</a:t>
            </a:r>
          </a:p>
        </p:txBody>
      </p:sp>
      <p:sp>
        <p:nvSpPr>
          <p:cNvPr id="39" name="矩形 38">
            <a:extLst>
              <a:ext uri="{FF2B5EF4-FFF2-40B4-BE49-F238E27FC236}">
                <a16:creationId xmlns:a16="http://schemas.microsoft.com/office/drawing/2014/main" id="{865D2A95-19B4-4661-8AFD-DF2753009B81}"/>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40" name="矩形 39">
            <a:extLst>
              <a:ext uri="{FF2B5EF4-FFF2-40B4-BE49-F238E27FC236}">
                <a16:creationId xmlns:a16="http://schemas.microsoft.com/office/drawing/2014/main" id="{E98EC434-D53A-41EF-BAE8-BDC68A9D80AD}"/>
              </a:ext>
            </a:extLst>
          </p:cNvPr>
          <p:cNvSpPr/>
          <p:nvPr/>
        </p:nvSpPr>
        <p:spPr>
          <a:xfrm>
            <a:off x="83498" y="3653361"/>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研究内容</a:t>
            </a:r>
          </a:p>
        </p:txBody>
      </p:sp>
    </p:spTree>
    <p:extLst>
      <p:ext uri="{BB962C8B-B14F-4D97-AF65-F5344CB8AC3E}">
        <p14:creationId xmlns:p14="http://schemas.microsoft.com/office/powerpoint/2010/main" val="2233600027"/>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73540079-AC39-44B9-AD3F-6E1F2C1E44DB}"/>
              </a:ext>
            </a:extLst>
          </p:cNvPr>
          <p:cNvSpPr/>
          <p:nvPr/>
        </p:nvSpPr>
        <p:spPr>
          <a:xfrm>
            <a:off x="1" y="0"/>
            <a:ext cx="12192000"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pic>
        <p:nvPicPr>
          <p:cNvPr id="32" name="图片 31">
            <a:extLst>
              <a:ext uri="{FF2B5EF4-FFF2-40B4-BE49-F238E27FC236}">
                <a16:creationId xmlns:a16="http://schemas.microsoft.com/office/drawing/2014/main" id="{6C1D1949-8421-4BBE-B766-D3AB704E4B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sp>
        <p:nvSpPr>
          <p:cNvPr id="34" name="Freeform 28">
            <a:extLst>
              <a:ext uri="{FF2B5EF4-FFF2-40B4-BE49-F238E27FC236}">
                <a16:creationId xmlns:a16="http://schemas.microsoft.com/office/drawing/2014/main" id="{5F0D01B5-C8E4-4302-AC1B-485B8042D522}"/>
              </a:ext>
            </a:extLst>
          </p:cNvPr>
          <p:cNvSpPr>
            <a:spLocks noEditPoints="1"/>
          </p:cNvSpPr>
          <p:nvPr/>
        </p:nvSpPr>
        <p:spPr bwMode="auto">
          <a:xfrm>
            <a:off x="3074134" y="5747351"/>
            <a:ext cx="521662" cy="461665"/>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rgbClr val="493883"/>
          </a:solidFill>
          <a:ln>
            <a:noFill/>
          </a:ln>
        </p:spPr>
        <p:txBody>
          <a:bodyPr vert="horz" wrap="square" lIns="91461" tIns="45731" rIns="91461" bIns="45731" numCol="1" anchor="t" anchorCtr="0" compatLnSpc="1">
            <a:prstTxWarp prst="textNoShape">
              <a:avLst/>
            </a:prstTxWarp>
          </a:bodyPr>
          <a:lstStyle/>
          <a:p>
            <a:endParaRPr lang="zh-CN" altLang="en-US">
              <a:solidFill>
                <a:srgbClr val="493883"/>
              </a:solidFill>
            </a:endParaRPr>
          </a:p>
        </p:txBody>
      </p:sp>
      <p:sp>
        <p:nvSpPr>
          <p:cNvPr id="35" name="文本框 34">
            <a:extLst>
              <a:ext uri="{FF2B5EF4-FFF2-40B4-BE49-F238E27FC236}">
                <a16:creationId xmlns:a16="http://schemas.microsoft.com/office/drawing/2014/main" id="{3D5C1A05-9C30-4159-8EE0-E3BAA19A2EDC}"/>
              </a:ext>
            </a:extLst>
          </p:cNvPr>
          <p:cNvSpPr txBox="1"/>
          <p:nvPr/>
        </p:nvSpPr>
        <p:spPr>
          <a:xfrm>
            <a:off x="3595796" y="5829736"/>
            <a:ext cx="1991251" cy="400110"/>
          </a:xfrm>
          <a:prstGeom prst="rect">
            <a:avLst/>
          </a:prstGeom>
          <a:noFill/>
        </p:spPr>
        <p:txBody>
          <a:bodyPr wrap="none" rtlCol="0">
            <a:spAutoFit/>
          </a:bodyPr>
          <a:lstStyle/>
          <a:p>
            <a:r>
              <a:rPr lang="zh-CN" altLang="en-US" sz="2000" b="1" dirty="0">
                <a:solidFill>
                  <a:srgbClr val="493883"/>
                </a:solidFill>
              </a:rPr>
              <a:t>答辩人：翟文斌</a:t>
            </a:r>
          </a:p>
        </p:txBody>
      </p:sp>
      <p:sp>
        <p:nvSpPr>
          <p:cNvPr id="36" name="文本框 35">
            <a:extLst>
              <a:ext uri="{FF2B5EF4-FFF2-40B4-BE49-F238E27FC236}">
                <a16:creationId xmlns:a16="http://schemas.microsoft.com/office/drawing/2014/main" id="{1BF814A8-A1CD-405C-863C-C2912EAEF9B5}"/>
              </a:ext>
            </a:extLst>
          </p:cNvPr>
          <p:cNvSpPr txBox="1"/>
          <p:nvPr/>
        </p:nvSpPr>
        <p:spPr>
          <a:xfrm>
            <a:off x="6612413" y="5786923"/>
            <a:ext cx="2919389" cy="400110"/>
          </a:xfrm>
          <a:prstGeom prst="rect">
            <a:avLst/>
          </a:prstGeom>
          <a:noFill/>
        </p:spPr>
        <p:txBody>
          <a:bodyPr wrap="none" rtlCol="0">
            <a:spAutoFit/>
          </a:bodyPr>
          <a:lstStyle/>
          <a:p>
            <a:r>
              <a:rPr lang="zh-CN" altLang="en-US" sz="2000" b="1" dirty="0">
                <a:solidFill>
                  <a:srgbClr val="493883"/>
                </a:solidFill>
              </a:rPr>
              <a:t>指导老师</a:t>
            </a:r>
            <a:r>
              <a:rPr lang="en-US" altLang="zh-CN" sz="2000" b="1" dirty="0">
                <a:solidFill>
                  <a:srgbClr val="493883"/>
                </a:solidFill>
              </a:rPr>
              <a:t> </a:t>
            </a:r>
            <a:r>
              <a:rPr lang="zh-CN" altLang="en-US" sz="2000" b="1" dirty="0">
                <a:solidFill>
                  <a:srgbClr val="493883"/>
                </a:solidFill>
              </a:rPr>
              <a:t>：王立松 教授</a:t>
            </a:r>
          </a:p>
        </p:txBody>
      </p:sp>
      <p:sp>
        <p:nvSpPr>
          <p:cNvPr id="37" name="Freeform 28">
            <a:extLst>
              <a:ext uri="{FF2B5EF4-FFF2-40B4-BE49-F238E27FC236}">
                <a16:creationId xmlns:a16="http://schemas.microsoft.com/office/drawing/2014/main" id="{0943EBF1-51E0-4834-93C1-ED592016A8CE}"/>
              </a:ext>
            </a:extLst>
          </p:cNvPr>
          <p:cNvSpPr>
            <a:spLocks noEditPoints="1"/>
          </p:cNvSpPr>
          <p:nvPr/>
        </p:nvSpPr>
        <p:spPr bwMode="auto">
          <a:xfrm>
            <a:off x="6126221" y="5747899"/>
            <a:ext cx="521662" cy="461665"/>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rgbClr val="493883"/>
          </a:solidFill>
          <a:ln>
            <a:noFill/>
          </a:ln>
        </p:spPr>
        <p:txBody>
          <a:bodyPr vert="horz" wrap="square" lIns="91461" tIns="45731" rIns="91461" bIns="45731" numCol="1" anchor="t" anchorCtr="0" compatLnSpc="1">
            <a:prstTxWarp prst="textNoShape">
              <a:avLst/>
            </a:prstTxWarp>
          </a:bodyPr>
          <a:lstStyle/>
          <a:p>
            <a:endParaRPr lang="zh-CN" altLang="en-US">
              <a:solidFill>
                <a:srgbClr val="493883"/>
              </a:solidFill>
            </a:endParaRPr>
          </a:p>
        </p:txBody>
      </p:sp>
      <p:sp>
        <p:nvSpPr>
          <p:cNvPr id="9" name="文本框 8">
            <a:extLst>
              <a:ext uri="{FF2B5EF4-FFF2-40B4-BE49-F238E27FC236}">
                <a16:creationId xmlns:a16="http://schemas.microsoft.com/office/drawing/2014/main" id="{4E8F17F6-6773-4474-8F46-261E43F78C4A}"/>
              </a:ext>
            </a:extLst>
          </p:cNvPr>
          <p:cNvSpPr txBox="1"/>
          <p:nvPr/>
        </p:nvSpPr>
        <p:spPr>
          <a:xfrm>
            <a:off x="778030" y="2323743"/>
            <a:ext cx="10635939" cy="2677656"/>
          </a:xfrm>
          <a:prstGeom prst="rect">
            <a:avLst/>
          </a:prstGeom>
          <a:noFill/>
          <a:ln>
            <a:noFill/>
          </a:ln>
        </p:spPr>
        <p:txBody>
          <a:bodyPr wrap="square" rtlCol="0">
            <a:spAutoFit/>
          </a:bodyPr>
          <a:lstStyle/>
          <a:p>
            <a:pPr algn="ctr"/>
            <a:r>
              <a:rPr lang="zh-CN" altLang="en-US" sz="2400" dirty="0">
                <a:solidFill>
                  <a:srgbClr val="231F20"/>
                </a:solidFill>
                <a:effectLst/>
                <a:latin typeface="楷体" panose="02010609060101010101" pitchFamily="49" charset="-122"/>
                <a:ea typeface="楷体" panose="02010609060101010101" pitchFamily="49" charset="-122"/>
              </a:rPr>
              <a:t>感谢王立松老师、刘亮老师、丁有伟老师以及葛春鹏老师的指导和帮助！</a:t>
            </a:r>
            <a:endParaRPr lang="en-US" altLang="zh-CN" sz="2400" dirty="0">
              <a:solidFill>
                <a:srgbClr val="231F20"/>
              </a:solidFill>
              <a:effectLst/>
              <a:latin typeface="楷体" panose="02010609060101010101" pitchFamily="49" charset="-122"/>
              <a:ea typeface="楷体" panose="02010609060101010101" pitchFamily="49" charset="-122"/>
            </a:endParaRPr>
          </a:p>
          <a:p>
            <a:pPr algn="ctr"/>
            <a:endParaRPr lang="en-US" altLang="zh-CN" sz="2400" dirty="0">
              <a:solidFill>
                <a:srgbClr val="231F20"/>
              </a:solidFill>
              <a:latin typeface="楷体" panose="02010609060101010101" pitchFamily="49" charset="-122"/>
              <a:ea typeface="楷体" panose="02010609060101010101" pitchFamily="49" charset="-122"/>
            </a:endParaRPr>
          </a:p>
          <a:p>
            <a:pPr algn="ctr"/>
            <a:r>
              <a:rPr lang="zh-CN" altLang="en-US" sz="2400" dirty="0">
                <a:solidFill>
                  <a:srgbClr val="231F20"/>
                </a:solidFill>
                <a:latin typeface="楷体" panose="02010609060101010101" pitchFamily="49" charset="-122"/>
                <a:ea typeface="楷体" panose="02010609060101010101" pitchFamily="49" charset="-122"/>
              </a:rPr>
              <a:t>感谢实验室同学的指导和帮助！</a:t>
            </a:r>
            <a:endParaRPr lang="en-US" altLang="zh-CN" sz="2400" dirty="0">
              <a:solidFill>
                <a:srgbClr val="231F20"/>
              </a:solidFill>
              <a:latin typeface="楷体" panose="02010609060101010101" pitchFamily="49" charset="-122"/>
              <a:ea typeface="楷体" panose="02010609060101010101" pitchFamily="49" charset="-122"/>
            </a:endParaRPr>
          </a:p>
          <a:p>
            <a:pPr algn="ctr"/>
            <a:endParaRPr lang="en-US" altLang="zh-CN" sz="2400" dirty="0">
              <a:solidFill>
                <a:srgbClr val="231F20"/>
              </a:solidFill>
              <a:latin typeface="楷体" panose="02010609060101010101" pitchFamily="49" charset="-122"/>
              <a:ea typeface="楷体" panose="02010609060101010101" pitchFamily="49" charset="-122"/>
            </a:endParaRPr>
          </a:p>
          <a:p>
            <a:pPr algn="ctr"/>
            <a:r>
              <a:rPr lang="zh-CN" altLang="en-US" sz="2400" dirty="0">
                <a:solidFill>
                  <a:srgbClr val="231F20"/>
                </a:solidFill>
                <a:latin typeface="楷体" panose="02010609060101010101" pitchFamily="49" charset="-122"/>
                <a:ea typeface="楷体" panose="02010609060101010101" pitchFamily="49" charset="-122"/>
              </a:rPr>
              <a:t>感谢各位专家，请批评指正！</a:t>
            </a:r>
            <a:endParaRPr lang="en-US" altLang="zh-CN" sz="2400" dirty="0">
              <a:solidFill>
                <a:srgbClr val="231F20"/>
              </a:solidFill>
              <a:latin typeface="楷体" panose="02010609060101010101" pitchFamily="49" charset="-122"/>
              <a:ea typeface="楷体" panose="02010609060101010101" pitchFamily="49" charset="-122"/>
            </a:endParaRPr>
          </a:p>
          <a:p>
            <a:endParaRPr lang="en-US" altLang="zh-CN" sz="2400" dirty="0">
              <a:solidFill>
                <a:srgbClr val="231F20"/>
              </a:solidFill>
              <a:effectLst/>
              <a:latin typeface="楷体" panose="02010609060101010101" pitchFamily="49" charset="-122"/>
              <a:ea typeface="楷体" panose="02010609060101010101" pitchFamily="49" charset="-122"/>
            </a:endParaRPr>
          </a:p>
          <a:p>
            <a:endParaRPr lang="en-US" altLang="zh-CN" sz="2400" dirty="0">
              <a:solidFill>
                <a:srgbClr val="231F20"/>
              </a:solidFill>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3246394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4" name="文本框 23">
            <a:extLst>
              <a:ext uri="{FF2B5EF4-FFF2-40B4-BE49-F238E27FC236}">
                <a16:creationId xmlns:a16="http://schemas.microsoft.com/office/drawing/2014/main" id="{314B801D-E3D3-416C-BEE0-CE52F889302F}"/>
              </a:ext>
            </a:extLst>
          </p:cNvPr>
          <p:cNvSpPr txBox="1"/>
          <p:nvPr/>
        </p:nvSpPr>
        <p:spPr>
          <a:xfrm>
            <a:off x="2215298" y="941839"/>
            <a:ext cx="4801314" cy="461665"/>
          </a:xfrm>
          <a:prstGeom prst="rect">
            <a:avLst/>
          </a:prstGeom>
          <a:noFill/>
          <a:ln>
            <a:solidFill>
              <a:schemeClr val="bg1"/>
            </a:solidFill>
          </a:ln>
        </p:spPr>
        <p:txBody>
          <a:bodyPr wrap="none" rtlCol="0">
            <a:spAutoFit/>
          </a:bodyPr>
          <a:lstStyle/>
          <a:p>
            <a:r>
              <a:rPr lang="zh-CN" altLang="en-US" sz="2400" dirty="0">
                <a:solidFill>
                  <a:srgbClr val="231F20"/>
                </a:solidFill>
                <a:latin typeface="AdvP1491"/>
                <a:ea typeface="+mj-ea"/>
              </a:rPr>
              <a:t>无人机网络高效路由协议研究现状</a:t>
            </a:r>
            <a:endParaRPr lang="zh-CN" altLang="en-US" sz="3200" dirty="0">
              <a:solidFill>
                <a:schemeClr val="accent5">
                  <a:lumMod val="75000"/>
                </a:schemeClr>
              </a:solidFill>
              <a:latin typeface="+mj-ea"/>
              <a:ea typeface="+mj-ea"/>
            </a:endParaRPr>
          </a:p>
        </p:txBody>
      </p:sp>
      <p:graphicFrame>
        <p:nvGraphicFramePr>
          <p:cNvPr id="3" name="表格 3">
            <a:extLst>
              <a:ext uri="{FF2B5EF4-FFF2-40B4-BE49-F238E27FC236}">
                <a16:creationId xmlns:a16="http://schemas.microsoft.com/office/drawing/2014/main" id="{27416FF2-F277-4445-AF8F-B9C148002589}"/>
              </a:ext>
            </a:extLst>
          </p:cNvPr>
          <p:cNvGraphicFramePr>
            <a:graphicFrameLocks noGrp="1"/>
          </p:cNvGraphicFramePr>
          <p:nvPr>
            <p:extLst>
              <p:ext uri="{D42A27DB-BD31-4B8C-83A1-F6EECF244321}">
                <p14:modId xmlns:p14="http://schemas.microsoft.com/office/powerpoint/2010/main" val="2415015433"/>
              </p:ext>
            </p:extLst>
          </p:nvPr>
        </p:nvGraphicFramePr>
        <p:xfrm>
          <a:off x="2300140" y="2277022"/>
          <a:ext cx="9360000" cy="3774823"/>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1448601124"/>
                    </a:ext>
                  </a:extLst>
                </a:gridCol>
                <a:gridCol w="3960000">
                  <a:extLst>
                    <a:ext uri="{9D8B030D-6E8A-4147-A177-3AD203B41FA5}">
                      <a16:colId xmlns:a16="http://schemas.microsoft.com/office/drawing/2014/main" val="2496770969"/>
                    </a:ext>
                  </a:extLst>
                </a:gridCol>
                <a:gridCol w="2700000">
                  <a:extLst>
                    <a:ext uri="{9D8B030D-6E8A-4147-A177-3AD203B41FA5}">
                      <a16:colId xmlns:a16="http://schemas.microsoft.com/office/drawing/2014/main" val="3453626266"/>
                    </a:ext>
                  </a:extLst>
                </a:gridCol>
              </a:tblGrid>
              <a:tr h="484423">
                <a:tc>
                  <a:txBody>
                    <a:bodyPr/>
                    <a:lstStyle/>
                    <a:p>
                      <a:pPr algn="ctr"/>
                      <a:r>
                        <a:rPr lang="zh-CN" altLang="en-US" dirty="0"/>
                        <a:t>路由协议类别</a:t>
                      </a:r>
                    </a:p>
                  </a:txBody>
                  <a:tcPr anchor="ctr" anchorCtr="1">
                    <a:solidFill>
                      <a:srgbClr val="493883"/>
                    </a:solidFill>
                  </a:tcPr>
                </a:tc>
                <a:tc>
                  <a:txBody>
                    <a:bodyPr/>
                    <a:lstStyle/>
                    <a:p>
                      <a:pPr algn="ctr"/>
                      <a:r>
                        <a:rPr lang="zh-CN" altLang="en-US" dirty="0"/>
                        <a:t>主要思想</a:t>
                      </a:r>
                    </a:p>
                  </a:txBody>
                  <a:tcPr anchor="ctr" anchorCtr="1">
                    <a:solidFill>
                      <a:srgbClr val="493883"/>
                    </a:solidFill>
                  </a:tcPr>
                </a:tc>
                <a:tc>
                  <a:txBody>
                    <a:bodyPr/>
                    <a:lstStyle/>
                    <a:p>
                      <a:pPr algn="ctr"/>
                      <a:r>
                        <a:rPr lang="zh-CN" altLang="en-US" dirty="0"/>
                        <a:t>不足之处</a:t>
                      </a:r>
                    </a:p>
                  </a:txBody>
                  <a:tcPr anchor="ctr" anchorCtr="1">
                    <a:solidFill>
                      <a:srgbClr val="493883"/>
                    </a:solidFill>
                  </a:tcPr>
                </a:tc>
                <a:extLst>
                  <a:ext uri="{0D108BD9-81ED-4DB2-BD59-A6C34878D82A}">
                    <a16:rowId xmlns:a16="http://schemas.microsoft.com/office/drawing/2014/main" val="2668236777"/>
                  </a:ext>
                </a:extLst>
              </a:tr>
              <a:tr h="792000">
                <a:tc>
                  <a:txBody>
                    <a:bodyPr/>
                    <a:lstStyle/>
                    <a:p>
                      <a:pPr algn="ctr"/>
                      <a:r>
                        <a:rPr lang="zh-CN" altLang="en-US" dirty="0">
                          <a:latin typeface="楷体" panose="02010609060101010101" pitchFamily="49" charset="-122"/>
                          <a:ea typeface="楷体" panose="02010609060101010101" pitchFamily="49" charset="-122"/>
                        </a:rPr>
                        <a:t>基于网络拓扑的路由协议</a:t>
                      </a:r>
                    </a:p>
                  </a:txBody>
                  <a:tcPr anchor="ctr" anchorCtr="1">
                    <a:solidFill>
                      <a:srgbClr val="493883">
                        <a:alpha val="50000"/>
                      </a:srgbClr>
                    </a:solidFill>
                  </a:tcPr>
                </a:tc>
                <a:tc>
                  <a:txBody>
                    <a:bodyPr/>
                    <a:lstStyle/>
                    <a:p>
                      <a:pPr algn="ctr"/>
                      <a:r>
                        <a:rPr lang="zh-CN" altLang="en-US" dirty="0">
                          <a:latin typeface="楷体" panose="02010609060101010101" pitchFamily="49" charset="-122"/>
                          <a:ea typeface="楷体" panose="02010609060101010101" pitchFamily="49" charset="-122"/>
                        </a:rPr>
                        <a:t>维护网络拓扑和路由信息，在数据传输前建立通信链路</a:t>
                      </a:r>
                    </a:p>
                  </a:txBody>
                  <a:tcPr anchor="ctr" anchorCtr="1">
                    <a:solidFill>
                      <a:srgbClr val="493883">
                        <a:alpha val="50000"/>
                      </a:srgbClr>
                    </a:solidFill>
                  </a:tcPr>
                </a:tc>
                <a:tc>
                  <a:txBody>
                    <a:bodyPr/>
                    <a:lstStyle/>
                    <a:p>
                      <a:pPr algn="just"/>
                      <a:r>
                        <a:rPr lang="zh-CN" altLang="en-US" dirty="0">
                          <a:latin typeface="Times New Roman" panose="02020603050405020304" pitchFamily="18" charset="0"/>
                          <a:ea typeface="楷体" panose="02010609060101010101" pitchFamily="49" charset="-122"/>
                          <a:cs typeface="Times New Roman" panose="02020603050405020304" pitchFamily="18" charset="0"/>
                        </a:rPr>
                        <a:t>需维持全局拓扑路由信息，开销过大</a:t>
                      </a:r>
                    </a:p>
                  </a:txBody>
                  <a:tcPr anchor="ctr" anchorCtr="1">
                    <a:solidFill>
                      <a:srgbClr val="493883">
                        <a:alpha val="50000"/>
                      </a:srgbClr>
                    </a:solidFill>
                  </a:tcPr>
                </a:tc>
                <a:extLst>
                  <a:ext uri="{0D108BD9-81ED-4DB2-BD59-A6C34878D82A}">
                    <a16:rowId xmlns:a16="http://schemas.microsoft.com/office/drawing/2014/main" val="3586358846"/>
                  </a:ext>
                </a:extLst>
              </a:tr>
              <a:tr h="792000">
                <a:tc>
                  <a:txBody>
                    <a:bodyPr/>
                    <a:lstStyle/>
                    <a:p>
                      <a:pPr algn="ctr"/>
                      <a:r>
                        <a:rPr lang="zh-CN" altLang="en-US" dirty="0">
                          <a:latin typeface="楷体" panose="02010609060101010101" pitchFamily="49" charset="-122"/>
                          <a:ea typeface="楷体" panose="02010609060101010101" pitchFamily="49" charset="-122"/>
                        </a:rPr>
                        <a:t>基于地理位置的路由协议</a:t>
                      </a:r>
                    </a:p>
                  </a:txBody>
                  <a:tcPr anchor="ctr" anchorCtr="1">
                    <a:solidFill>
                      <a:srgbClr val="493883">
                        <a:alpha val="30000"/>
                      </a:srgbClr>
                    </a:solidFill>
                  </a:tcPr>
                </a:tc>
                <a:tc>
                  <a:txBody>
                    <a:bodyPr/>
                    <a:lstStyle/>
                    <a:p>
                      <a:pPr algn="ctr"/>
                      <a:r>
                        <a:rPr lang="zh-CN" altLang="en-US" dirty="0">
                          <a:latin typeface="楷体" panose="02010609060101010101" pitchFamily="49" charset="-122"/>
                          <a:ea typeface="楷体" panose="02010609060101010101" pitchFamily="49" charset="-122"/>
                        </a:rPr>
                        <a:t>将消息转发给距离目的地更近的节点</a:t>
                      </a:r>
                    </a:p>
                  </a:txBody>
                  <a:tcPr anchor="ctr" anchorCtr="1">
                    <a:solidFill>
                      <a:srgbClr val="493883">
                        <a:alpha val="30000"/>
                      </a:srgbClr>
                    </a:solidFill>
                  </a:tcPr>
                </a:tc>
                <a:tc>
                  <a:txBody>
                    <a:bodyPr/>
                    <a:lstStyle/>
                    <a:p>
                      <a:pPr algn="just"/>
                      <a:r>
                        <a:rPr lang="zh-CN" altLang="en-US" dirty="0">
                          <a:latin typeface="Times New Roman" panose="02020603050405020304" pitchFamily="18" charset="0"/>
                          <a:ea typeface="楷体" panose="02010609060101010101" pitchFamily="49" charset="-122"/>
                          <a:cs typeface="Times New Roman" panose="02020603050405020304" pitchFamily="18" charset="0"/>
                        </a:rPr>
                        <a:t>容易陷入局部最优</a:t>
                      </a:r>
                    </a:p>
                  </a:txBody>
                  <a:tcPr anchor="ctr" anchorCtr="1">
                    <a:solidFill>
                      <a:srgbClr val="493883">
                        <a:alpha val="30000"/>
                      </a:srgbClr>
                    </a:solidFill>
                  </a:tcPr>
                </a:tc>
                <a:extLst>
                  <a:ext uri="{0D108BD9-81ED-4DB2-BD59-A6C34878D82A}">
                    <a16:rowId xmlns:a16="http://schemas.microsoft.com/office/drawing/2014/main" val="3340555066"/>
                  </a:ext>
                </a:extLst>
              </a:tr>
              <a:tr h="792000">
                <a:tc>
                  <a:txBody>
                    <a:bodyPr/>
                    <a:lstStyle/>
                    <a:p>
                      <a:pPr algn="ctr"/>
                      <a:r>
                        <a:rPr lang="zh-CN" altLang="en-US" dirty="0">
                          <a:latin typeface="楷体" panose="02010609060101010101" pitchFamily="49" charset="-122"/>
                          <a:ea typeface="楷体" panose="02010609060101010101" pitchFamily="49" charset="-122"/>
                        </a:rPr>
                        <a:t>混合路由协议</a:t>
                      </a:r>
                    </a:p>
                  </a:txBody>
                  <a:tcPr anchor="ctr" anchorCtr="1">
                    <a:solidFill>
                      <a:srgbClr val="493883">
                        <a:alpha val="50000"/>
                      </a:srgbClr>
                    </a:solidFill>
                  </a:tcPr>
                </a:tc>
                <a:tc>
                  <a:txBody>
                    <a:bodyPr/>
                    <a:lstStyle/>
                    <a:p>
                      <a:pPr algn="ctr"/>
                      <a:r>
                        <a:rPr lang="zh-CN" altLang="en-US" dirty="0">
                          <a:latin typeface="楷体" panose="02010609060101010101" pitchFamily="49" charset="-122"/>
                          <a:ea typeface="楷体" panose="02010609060101010101" pitchFamily="49" charset="-122"/>
                        </a:rPr>
                        <a:t>结合以上两者路由协议的特性</a:t>
                      </a:r>
                    </a:p>
                  </a:txBody>
                  <a:tcPr anchor="ctr" anchorCtr="1">
                    <a:solidFill>
                      <a:srgbClr val="493883">
                        <a:alpha val="50000"/>
                      </a:srgb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dk1"/>
                          </a:solidFill>
                          <a:latin typeface="Times New Roman" panose="02020603050405020304" pitchFamily="18" charset="0"/>
                          <a:ea typeface="楷体" panose="02010609060101010101" pitchFamily="49" charset="-122"/>
                          <a:cs typeface="Times New Roman" panose="02020603050405020304" pitchFamily="18" charset="0"/>
                        </a:rPr>
                        <a:t>对节点移动性的容忍性较差且控制开销较大</a:t>
                      </a:r>
                    </a:p>
                  </a:txBody>
                  <a:tcPr anchor="ctr" anchorCtr="1">
                    <a:solidFill>
                      <a:srgbClr val="493883">
                        <a:alpha val="50000"/>
                      </a:srgbClr>
                    </a:solidFill>
                  </a:tcPr>
                </a:tc>
                <a:extLst>
                  <a:ext uri="{0D108BD9-81ED-4DB2-BD59-A6C34878D82A}">
                    <a16:rowId xmlns:a16="http://schemas.microsoft.com/office/drawing/2014/main" val="2100699886"/>
                  </a:ext>
                </a:extLst>
              </a:tr>
              <a:tr h="792000">
                <a:tc>
                  <a:txBody>
                    <a:bodyPr/>
                    <a:lstStyle/>
                    <a:p>
                      <a:pPr algn="ctr"/>
                      <a:r>
                        <a:rPr lang="zh-CN" altLang="en-US" dirty="0">
                          <a:latin typeface="楷体" panose="02010609060101010101" pitchFamily="49" charset="-122"/>
                          <a:ea typeface="楷体" panose="02010609060101010101" pitchFamily="49" charset="-122"/>
                        </a:rPr>
                        <a:t>仿生路由协议</a:t>
                      </a:r>
                    </a:p>
                  </a:txBody>
                  <a:tcPr anchor="ctr" anchorCtr="1">
                    <a:solidFill>
                      <a:srgbClr val="493883">
                        <a:alpha val="30000"/>
                      </a:srgbClr>
                    </a:solidFill>
                  </a:tcPr>
                </a:tc>
                <a:tc>
                  <a:txBody>
                    <a:bodyPr/>
                    <a:lstStyle/>
                    <a:p>
                      <a:pPr algn="ctr"/>
                      <a:r>
                        <a:rPr lang="zh-CN" altLang="en-US" dirty="0">
                          <a:latin typeface="楷体" panose="02010609060101010101" pitchFamily="49" charset="-122"/>
                          <a:ea typeface="楷体" panose="02010609060101010101" pitchFamily="49" charset="-122"/>
                        </a:rPr>
                        <a:t>基于群体智能优化算法的启发设计</a:t>
                      </a:r>
                    </a:p>
                  </a:txBody>
                  <a:tcPr anchor="ctr" anchorCtr="1">
                    <a:solidFill>
                      <a:srgbClr val="493883">
                        <a:alpha val="30000"/>
                      </a:srgb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dk1"/>
                          </a:solidFill>
                          <a:latin typeface="Times New Roman" panose="02020603050405020304" pitchFamily="18" charset="0"/>
                          <a:ea typeface="楷体" panose="02010609060101010101" pitchFamily="49" charset="-122"/>
                          <a:cs typeface="Times New Roman" panose="02020603050405020304" pitchFamily="18" charset="0"/>
                        </a:rPr>
                        <a:t>高度动态和稀疏分布的无人机网络不利于发挥其全局探索和寻优能力</a:t>
                      </a:r>
                    </a:p>
                  </a:txBody>
                  <a:tcPr anchor="ctr" anchorCtr="1">
                    <a:solidFill>
                      <a:srgbClr val="493883">
                        <a:alpha val="30000"/>
                      </a:srgbClr>
                    </a:solidFill>
                  </a:tcPr>
                </a:tc>
                <a:extLst>
                  <a:ext uri="{0D108BD9-81ED-4DB2-BD59-A6C34878D82A}">
                    <a16:rowId xmlns:a16="http://schemas.microsoft.com/office/drawing/2014/main" val="3382104349"/>
                  </a:ext>
                </a:extLst>
              </a:tr>
            </a:tbl>
          </a:graphicData>
        </a:graphic>
      </p:graphicFrame>
      <p:sp>
        <p:nvSpPr>
          <p:cNvPr id="19" name="矩形 18">
            <a:extLst>
              <a:ext uri="{FF2B5EF4-FFF2-40B4-BE49-F238E27FC236}">
                <a16:creationId xmlns:a16="http://schemas.microsoft.com/office/drawing/2014/main" id="{187EB3C4-0E9D-4D3C-B848-213F89DD3191}"/>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1" name="文本框 20">
            <a:extLst>
              <a:ext uri="{FF2B5EF4-FFF2-40B4-BE49-F238E27FC236}">
                <a16:creationId xmlns:a16="http://schemas.microsoft.com/office/drawing/2014/main" id="{D93D11E4-70C3-4CAF-9880-D41DB7063964}"/>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相关工作</a:t>
            </a:r>
          </a:p>
        </p:txBody>
      </p:sp>
      <p:pic>
        <p:nvPicPr>
          <p:cNvPr id="25" name="图片 24">
            <a:extLst>
              <a:ext uri="{FF2B5EF4-FFF2-40B4-BE49-F238E27FC236}">
                <a16:creationId xmlns:a16="http://schemas.microsoft.com/office/drawing/2014/main" id="{861B55FF-6C58-4D2C-8F35-2CC7F6DBC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sp>
        <p:nvSpPr>
          <p:cNvPr id="26" name="矩形 25">
            <a:extLst>
              <a:ext uri="{FF2B5EF4-FFF2-40B4-BE49-F238E27FC236}">
                <a16:creationId xmlns:a16="http://schemas.microsoft.com/office/drawing/2014/main" id="{2CBCA33F-74F7-449E-B339-14E5770A218F}"/>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27" name="矩形 26">
            <a:extLst>
              <a:ext uri="{FF2B5EF4-FFF2-40B4-BE49-F238E27FC236}">
                <a16:creationId xmlns:a16="http://schemas.microsoft.com/office/drawing/2014/main" id="{6F1D15D5-E7EA-4C33-ABC0-C7A7C1A49F7E}"/>
              </a:ext>
            </a:extLst>
          </p:cNvPr>
          <p:cNvSpPr/>
          <p:nvPr/>
        </p:nvSpPr>
        <p:spPr>
          <a:xfrm>
            <a:off x="80370" y="2542780"/>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相关工作</a:t>
            </a:r>
          </a:p>
        </p:txBody>
      </p:sp>
      <p:sp>
        <p:nvSpPr>
          <p:cNvPr id="28" name="矩形 27">
            <a:extLst>
              <a:ext uri="{FF2B5EF4-FFF2-40B4-BE49-F238E27FC236}">
                <a16:creationId xmlns:a16="http://schemas.microsoft.com/office/drawing/2014/main" id="{28BAB21A-B705-498F-A9C6-1CA24933A65B}"/>
              </a:ext>
            </a:extLst>
          </p:cNvPr>
          <p:cNvSpPr/>
          <p:nvPr/>
        </p:nvSpPr>
        <p:spPr>
          <a:xfrm>
            <a:off x="80370" y="3653362"/>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研究内容</a:t>
            </a:r>
          </a:p>
        </p:txBody>
      </p:sp>
      <p:sp>
        <p:nvSpPr>
          <p:cNvPr id="29" name="矩形 28">
            <a:extLst>
              <a:ext uri="{FF2B5EF4-FFF2-40B4-BE49-F238E27FC236}">
                <a16:creationId xmlns:a16="http://schemas.microsoft.com/office/drawing/2014/main" id="{B0691E9A-2FEF-40C4-8E49-4B4C2694B609}"/>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Tree>
    <p:extLst>
      <p:ext uri="{BB962C8B-B14F-4D97-AF65-F5344CB8AC3E}">
        <p14:creationId xmlns:p14="http://schemas.microsoft.com/office/powerpoint/2010/main" val="407719803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4" name="文本框 23">
            <a:extLst>
              <a:ext uri="{FF2B5EF4-FFF2-40B4-BE49-F238E27FC236}">
                <a16:creationId xmlns:a16="http://schemas.microsoft.com/office/drawing/2014/main" id="{314B801D-E3D3-416C-BEE0-CE52F889302F}"/>
              </a:ext>
            </a:extLst>
          </p:cNvPr>
          <p:cNvSpPr txBox="1"/>
          <p:nvPr/>
        </p:nvSpPr>
        <p:spPr>
          <a:xfrm>
            <a:off x="2215298" y="941839"/>
            <a:ext cx="4801314" cy="461665"/>
          </a:xfrm>
          <a:prstGeom prst="rect">
            <a:avLst/>
          </a:prstGeom>
          <a:noFill/>
          <a:ln>
            <a:solidFill>
              <a:schemeClr val="bg1"/>
            </a:solidFill>
          </a:ln>
        </p:spPr>
        <p:txBody>
          <a:bodyPr wrap="none" rtlCol="0">
            <a:spAutoFit/>
          </a:bodyPr>
          <a:lstStyle/>
          <a:p>
            <a:r>
              <a:rPr lang="zh-CN" altLang="en-US" sz="2400" dirty="0">
                <a:solidFill>
                  <a:srgbClr val="231F20"/>
                </a:solidFill>
                <a:latin typeface="AdvP1491"/>
                <a:ea typeface="+mj-ea"/>
              </a:rPr>
              <a:t>无人机网络安全路由协议研究现状</a:t>
            </a:r>
            <a:endParaRPr lang="zh-CN" altLang="en-US" sz="3200" dirty="0">
              <a:solidFill>
                <a:schemeClr val="accent5">
                  <a:lumMod val="75000"/>
                </a:schemeClr>
              </a:solidFill>
              <a:latin typeface="+mj-ea"/>
              <a:ea typeface="+mj-ea"/>
            </a:endParaRPr>
          </a:p>
        </p:txBody>
      </p:sp>
      <p:graphicFrame>
        <p:nvGraphicFramePr>
          <p:cNvPr id="3" name="表格 3">
            <a:extLst>
              <a:ext uri="{FF2B5EF4-FFF2-40B4-BE49-F238E27FC236}">
                <a16:creationId xmlns:a16="http://schemas.microsoft.com/office/drawing/2014/main" id="{27416FF2-F277-4445-AF8F-B9C148002589}"/>
              </a:ext>
            </a:extLst>
          </p:cNvPr>
          <p:cNvGraphicFramePr>
            <a:graphicFrameLocks noGrp="1"/>
          </p:cNvGraphicFramePr>
          <p:nvPr>
            <p:extLst>
              <p:ext uri="{D42A27DB-BD31-4B8C-83A1-F6EECF244321}">
                <p14:modId xmlns:p14="http://schemas.microsoft.com/office/powerpoint/2010/main" val="1791946307"/>
              </p:ext>
            </p:extLst>
          </p:nvPr>
        </p:nvGraphicFramePr>
        <p:xfrm>
          <a:off x="2300140" y="2288188"/>
          <a:ext cx="9360000" cy="3764258"/>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1448601124"/>
                    </a:ext>
                  </a:extLst>
                </a:gridCol>
                <a:gridCol w="3960000">
                  <a:extLst>
                    <a:ext uri="{9D8B030D-6E8A-4147-A177-3AD203B41FA5}">
                      <a16:colId xmlns:a16="http://schemas.microsoft.com/office/drawing/2014/main" val="2496770969"/>
                    </a:ext>
                  </a:extLst>
                </a:gridCol>
                <a:gridCol w="2700000">
                  <a:extLst>
                    <a:ext uri="{9D8B030D-6E8A-4147-A177-3AD203B41FA5}">
                      <a16:colId xmlns:a16="http://schemas.microsoft.com/office/drawing/2014/main" val="3453626266"/>
                    </a:ext>
                  </a:extLst>
                </a:gridCol>
              </a:tblGrid>
              <a:tr h="473858">
                <a:tc>
                  <a:txBody>
                    <a:bodyPr/>
                    <a:lstStyle/>
                    <a:p>
                      <a:pPr algn="ctr"/>
                      <a:r>
                        <a:rPr lang="zh-CN" altLang="en-US" dirty="0"/>
                        <a:t>路由协议类别</a:t>
                      </a:r>
                    </a:p>
                  </a:txBody>
                  <a:tcPr anchor="ctr" anchorCtr="1">
                    <a:solidFill>
                      <a:srgbClr val="493883"/>
                    </a:solidFill>
                  </a:tcPr>
                </a:tc>
                <a:tc>
                  <a:txBody>
                    <a:bodyPr/>
                    <a:lstStyle/>
                    <a:p>
                      <a:pPr algn="ctr"/>
                      <a:r>
                        <a:rPr lang="zh-CN" altLang="en-US" dirty="0"/>
                        <a:t>主要思想</a:t>
                      </a:r>
                    </a:p>
                  </a:txBody>
                  <a:tcPr anchor="ctr" anchorCtr="1">
                    <a:solidFill>
                      <a:srgbClr val="493883"/>
                    </a:solidFill>
                  </a:tcPr>
                </a:tc>
                <a:tc>
                  <a:txBody>
                    <a:bodyPr/>
                    <a:lstStyle/>
                    <a:p>
                      <a:pPr algn="ctr"/>
                      <a:r>
                        <a:rPr lang="zh-CN" altLang="en-US" dirty="0"/>
                        <a:t>不足之处</a:t>
                      </a:r>
                    </a:p>
                  </a:txBody>
                  <a:tcPr anchor="ctr" anchorCtr="1">
                    <a:solidFill>
                      <a:srgbClr val="493883"/>
                    </a:solidFill>
                  </a:tcPr>
                </a:tc>
                <a:extLst>
                  <a:ext uri="{0D108BD9-81ED-4DB2-BD59-A6C34878D82A}">
                    <a16:rowId xmlns:a16="http://schemas.microsoft.com/office/drawing/2014/main" val="2668236777"/>
                  </a:ext>
                </a:extLst>
              </a:tr>
              <a:tr h="792000">
                <a:tc rowSpan="2">
                  <a:txBody>
                    <a:bodyPr/>
                    <a:lstStyle/>
                    <a:p>
                      <a:pPr algn="ctr"/>
                      <a:r>
                        <a:rPr lang="zh-CN" altLang="en-US" dirty="0">
                          <a:latin typeface="楷体" panose="02010609060101010101" pitchFamily="49" charset="-122"/>
                          <a:ea typeface="楷体" panose="02010609060101010101" pitchFamily="49" charset="-122"/>
                        </a:rPr>
                        <a:t>基于身份验证和通信加密的路由协议</a:t>
                      </a:r>
                    </a:p>
                  </a:txBody>
                  <a:tcPr anchor="ctr" anchorCtr="1">
                    <a:solidFill>
                      <a:srgbClr val="493883">
                        <a:alpha val="50000"/>
                      </a:srgbClr>
                    </a:solidFill>
                  </a:tcPr>
                </a:tc>
                <a:tc>
                  <a:txBody>
                    <a:bodyPr/>
                    <a:lstStyle/>
                    <a:p>
                      <a:pPr algn="just"/>
                      <a:r>
                        <a:rPr lang="zh-CN" altLang="en-US" dirty="0">
                          <a:latin typeface="楷体" panose="02010609060101010101" pitchFamily="49" charset="-122"/>
                          <a:ea typeface="楷体" panose="02010609060101010101" pitchFamily="49" charset="-122"/>
                        </a:rPr>
                        <a:t>身份验证：对网络中的合法用户和设备进行识别并授权</a:t>
                      </a:r>
                    </a:p>
                  </a:txBody>
                  <a:tcPr anchor="ctr" anchorCtr="1">
                    <a:solidFill>
                      <a:srgbClr val="493883">
                        <a:alpha val="50000"/>
                      </a:srgbClr>
                    </a:solidFill>
                  </a:tcPr>
                </a:tc>
                <a:tc rowSpan="2">
                  <a:txBody>
                    <a:bodyPr/>
                    <a:lstStyle/>
                    <a:p>
                      <a:pPr algn="just"/>
                      <a:r>
                        <a:rPr lang="zh-CN" altLang="en-US" dirty="0">
                          <a:latin typeface="Times New Roman" panose="02020603050405020304" pitchFamily="18" charset="0"/>
                          <a:ea typeface="楷体" panose="02010609060101010101" pitchFamily="49" charset="-122"/>
                          <a:cs typeface="Times New Roman" panose="02020603050405020304" pitchFamily="18" charset="0"/>
                        </a:rPr>
                        <a:t>无法识别和定位恶意攻击者</a:t>
                      </a:r>
                      <a:r>
                        <a:rPr lang="en-US" altLang="zh-CN"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dirty="0">
                          <a:latin typeface="Times New Roman" panose="02020603050405020304" pitchFamily="18" charset="0"/>
                          <a:ea typeface="楷体" panose="02010609060101010101" pitchFamily="49" charset="-122"/>
                          <a:cs typeface="Times New Roman" panose="02020603050405020304" pitchFamily="18" charset="0"/>
                        </a:rPr>
                        <a:t>且无法抵御所有内部攻击</a:t>
                      </a:r>
                    </a:p>
                  </a:txBody>
                  <a:tcPr anchor="ctr" anchorCtr="1">
                    <a:solidFill>
                      <a:srgbClr val="493883">
                        <a:alpha val="50000"/>
                      </a:srgbClr>
                    </a:solidFill>
                  </a:tcPr>
                </a:tc>
                <a:extLst>
                  <a:ext uri="{0D108BD9-81ED-4DB2-BD59-A6C34878D82A}">
                    <a16:rowId xmlns:a16="http://schemas.microsoft.com/office/drawing/2014/main" val="3586358846"/>
                  </a:ext>
                </a:extLst>
              </a:tr>
              <a:tr h="792000">
                <a:tc vMerge="1">
                  <a:txBody>
                    <a:bodyPr/>
                    <a:lstStyle/>
                    <a:p>
                      <a:pPr algn="ctr"/>
                      <a:r>
                        <a:rPr lang="zh-CN" altLang="en-US" dirty="0">
                          <a:latin typeface="楷体" panose="02010609060101010101" pitchFamily="49" charset="-122"/>
                          <a:ea typeface="楷体" panose="02010609060101010101" pitchFamily="49" charset="-122"/>
                        </a:rPr>
                        <a:t>基于通信加密的路由协议</a:t>
                      </a:r>
                    </a:p>
                  </a:txBody>
                  <a:tcPr anchor="ctr" anchorCtr="1">
                    <a:solidFill>
                      <a:srgbClr val="493883">
                        <a:alpha val="30000"/>
                      </a:srgbClr>
                    </a:solidFill>
                  </a:tcPr>
                </a:tc>
                <a:tc>
                  <a:txBody>
                    <a:bodyPr/>
                    <a:lstStyle/>
                    <a:p>
                      <a:pPr algn="just"/>
                      <a:r>
                        <a:rPr lang="zh-CN" altLang="en-US" dirty="0">
                          <a:latin typeface="楷体" panose="02010609060101010101" pitchFamily="49" charset="-122"/>
                          <a:ea typeface="楷体" panose="02010609060101010101" pitchFamily="49" charset="-122"/>
                        </a:rPr>
                        <a:t>通信加密：对消息加密后再进行传输从而避免明文传输</a:t>
                      </a:r>
                    </a:p>
                  </a:txBody>
                  <a:tcPr anchor="ctr" anchorCtr="1">
                    <a:solidFill>
                      <a:srgbClr val="493883">
                        <a:alpha val="30000"/>
                      </a:srgbClr>
                    </a:solidFill>
                  </a:tcPr>
                </a:tc>
                <a:tc vMerge="1">
                  <a:txBody>
                    <a:bodyPr/>
                    <a:lstStyle/>
                    <a:p>
                      <a:pPr algn="ctr"/>
                      <a:r>
                        <a:rPr lang="en-US" altLang="zh-CN" dirty="0">
                          <a:latin typeface="Times New Roman" panose="02020603050405020304" pitchFamily="18" charset="0"/>
                          <a:ea typeface="楷体" panose="02010609060101010101" pitchFamily="49" charset="-122"/>
                          <a:cs typeface="Times New Roman" panose="02020603050405020304" pitchFamily="18" charset="0"/>
                        </a:rPr>
                        <a:t>GEAR</a:t>
                      </a:r>
                      <a:r>
                        <a:rPr lang="zh-CN" altLang="en-US"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dirty="0">
                          <a:latin typeface="Times New Roman" panose="02020603050405020304" pitchFamily="18" charset="0"/>
                          <a:ea typeface="楷体" panose="02010609060101010101" pitchFamily="49" charset="-122"/>
                          <a:cs typeface="Times New Roman" panose="02020603050405020304" pitchFamily="18" charset="0"/>
                        </a:rPr>
                        <a:t>GPSR</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txBody>
                  <a:tcPr anchor="ctr" anchorCtr="1">
                    <a:solidFill>
                      <a:srgbClr val="493883">
                        <a:alpha val="30000"/>
                      </a:srgbClr>
                    </a:solidFill>
                  </a:tcPr>
                </a:tc>
                <a:extLst>
                  <a:ext uri="{0D108BD9-81ED-4DB2-BD59-A6C34878D82A}">
                    <a16:rowId xmlns:a16="http://schemas.microsoft.com/office/drawing/2014/main" val="3340555066"/>
                  </a:ext>
                </a:extLst>
              </a:tr>
              <a:tr h="792000">
                <a:tc rowSpan="2">
                  <a:txBody>
                    <a:bodyPr/>
                    <a:lstStyle/>
                    <a:p>
                      <a:pPr algn="ctr"/>
                      <a:r>
                        <a:rPr lang="zh-CN" altLang="en-US" dirty="0">
                          <a:latin typeface="楷体" panose="02010609060101010101" pitchFamily="49" charset="-122"/>
                          <a:ea typeface="楷体" panose="02010609060101010101" pitchFamily="49" charset="-122"/>
                        </a:rPr>
                        <a:t>基于</a:t>
                      </a:r>
                      <a:r>
                        <a:rPr lang="zh-CN" altLang="en-US" sz="1800" kern="1200" dirty="0">
                          <a:solidFill>
                            <a:schemeClr val="dk1"/>
                          </a:solidFill>
                          <a:latin typeface="楷体" panose="02010609060101010101" pitchFamily="49" charset="-122"/>
                          <a:ea typeface="楷体" panose="02010609060101010101" pitchFamily="49" charset="-122"/>
                          <a:cs typeface="+mn-cs"/>
                        </a:rPr>
                        <a:t>信誉评估</a:t>
                      </a:r>
                      <a:r>
                        <a:rPr lang="zh-CN" altLang="en-US" dirty="0">
                          <a:latin typeface="楷体" panose="02010609060101010101" pitchFamily="49" charset="-122"/>
                          <a:ea typeface="楷体" panose="02010609060101010101" pitchFamily="49" charset="-122"/>
                        </a:rPr>
                        <a:t>和恶意节点检测的路由协议</a:t>
                      </a:r>
                    </a:p>
                  </a:txBody>
                  <a:tcPr anchor="ctr" anchorCtr="1">
                    <a:solidFill>
                      <a:srgbClr val="C8C3DA"/>
                    </a:solidFill>
                  </a:tcPr>
                </a:tc>
                <a:tc>
                  <a:txBody>
                    <a:bodyPr/>
                    <a:lstStyle/>
                    <a:p>
                      <a:pPr algn="just"/>
                      <a:r>
                        <a:rPr lang="zh-CN" altLang="en-US" dirty="0">
                          <a:latin typeface="楷体" panose="02010609060101010101" pitchFamily="49" charset="-122"/>
                          <a:ea typeface="楷体" panose="02010609060101010101" pitchFamily="49" charset="-122"/>
                        </a:rPr>
                        <a:t>数学模型：对问题的输入、输出以及两者之间的映射关系进行精确的定义</a:t>
                      </a:r>
                    </a:p>
                  </a:txBody>
                  <a:tcPr anchor="ctr" anchorCtr="1">
                    <a:solidFill>
                      <a:srgbClr val="493883">
                        <a:alpha val="50000"/>
                      </a:srgb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dk1"/>
                          </a:solidFill>
                          <a:latin typeface="Times New Roman" panose="02020603050405020304" pitchFamily="18" charset="0"/>
                          <a:ea typeface="楷体" panose="02010609060101010101" pitchFamily="49" charset="-122"/>
                          <a:cs typeface="Times New Roman" panose="02020603050405020304" pitchFamily="18" charset="0"/>
                        </a:rPr>
                        <a:t>无法对无人机网络复杂的映射关系进行精确拟合和求解</a:t>
                      </a:r>
                      <a:endParaRPr lang="en-US" altLang="zh-CN" sz="1800" kern="1200" dirty="0">
                        <a:solidFill>
                          <a:schemeClr val="dk1"/>
                        </a:solidFill>
                        <a:latin typeface="Times New Roman" panose="02020603050405020304" pitchFamily="18" charset="0"/>
                        <a:ea typeface="楷体" panose="02010609060101010101" pitchFamily="49" charset="-122"/>
                        <a:cs typeface="Times New Roman" panose="02020603050405020304" pitchFamily="18" charset="0"/>
                      </a:endParaRPr>
                    </a:p>
                  </a:txBody>
                  <a:tcPr anchor="ctr" anchorCtr="1">
                    <a:solidFill>
                      <a:srgbClr val="C8C3DA"/>
                    </a:solidFill>
                  </a:tcPr>
                </a:tc>
                <a:extLst>
                  <a:ext uri="{0D108BD9-81ED-4DB2-BD59-A6C34878D82A}">
                    <a16:rowId xmlns:a16="http://schemas.microsoft.com/office/drawing/2014/main" val="2100699886"/>
                  </a:ext>
                </a:extLst>
              </a:tr>
              <a:tr h="792000">
                <a:tc vMerge="1">
                  <a:txBody>
                    <a:bodyPr/>
                    <a:lstStyle/>
                    <a:p>
                      <a:pPr algn="ctr"/>
                      <a:r>
                        <a:rPr lang="zh-CN" altLang="en-US" dirty="0">
                          <a:latin typeface="楷体" panose="02010609060101010101" pitchFamily="49" charset="-122"/>
                          <a:ea typeface="楷体" panose="02010609060101010101" pitchFamily="49" charset="-122"/>
                        </a:rPr>
                        <a:t>仿生路由协议</a:t>
                      </a:r>
                    </a:p>
                  </a:txBody>
                  <a:tcPr anchor="ctr" anchorCtr="1">
                    <a:solidFill>
                      <a:srgbClr val="493883">
                        <a:alpha val="30000"/>
                      </a:srgbClr>
                    </a:solidFill>
                  </a:tcPr>
                </a:tc>
                <a:tc>
                  <a:txBody>
                    <a:bodyPr/>
                    <a:lstStyle/>
                    <a:p>
                      <a:pPr algn="just"/>
                      <a:r>
                        <a:rPr lang="zh-CN" altLang="en-US" dirty="0">
                          <a:latin typeface="楷体" panose="02010609060101010101" pitchFamily="49" charset="-122"/>
                          <a:ea typeface="楷体" panose="02010609060101010101" pitchFamily="49" charset="-122"/>
                        </a:rPr>
                        <a:t>机器学习：自动从过去的经验和数据中进行学习和改进</a:t>
                      </a:r>
                    </a:p>
                  </a:txBody>
                  <a:tcPr anchor="ctr" anchorCtr="1">
                    <a:solidFill>
                      <a:srgbClr val="493883">
                        <a:alpha val="30000"/>
                      </a:srgb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dk1"/>
                          </a:solidFill>
                          <a:latin typeface="Times New Roman" panose="02020603050405020304" pitchFamily="18" charset="0"/>
                          <a:ea typeface="楷体" panose="02010609060101010101" pitchFamily="49" charset="-122"/>
                          <a:cs typeface="Times New Roman" panose="02020603050405020304" pitchFamily="18" charset="0"/>
                        </a:rPr>
                        <a:t>网络架构模型不统一，特征选择随意性较大</a:t>
                      </a:r>
                    </a:p>
                  </a:txBody>
                  <a:tcPr anchor="ctr" anchorCtr="1">
                    <a:solidFill>
                      <a:srgbClr val="A49BC1"/>
                    </a:solidFill>
                  </a:tcPr>
                </a:tc>
                <a:extLst>
                  <a:ext uri="{0D108BD9-81ED-4DB2-BD59-A6C34878D82A}">
                    <a16:rowId xmlns:a16="http://schemas.microsoft.com/office/drawing/2014/main" val="3382104349"/>
                  </a:ext>
                </a:extLst>
              </a:tr>
            </a:tbl>
          </a:graphicData>
        </a:graphic>
      </p:graphicFrame>
      <p:sp>
        <p:nvSpPr>
          <p:cNvPr id="19" name="矩形 18">
            <a:extLst>
              <a:ext uri="{FF2B5EF4-FFF2-40B4-BE49-F238E27FC236}">
                <a16:creationId xmlns:a16="http://schemas.microsoft.com/office/drawing/2014/main" id="{187EB3C4-0E9D-4D3C-B848-213F89DD3191}"/>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1" name="文本框 20">
            <a:extLst>
              <a:ext uri="{FF2B5EF4-FFF2-40B4-BE49-F238E27FC236}">
                <a16:creationId xmlns:a16="http://schemas.microsoft.com/office/drawing/2014/main" id="{D93D11E4-70C3-4CAF-9880-D41DB7063964}"/>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相关工作</a:t>
            </a:r>
          </a:p>
        </p:txBody>
      </p:sp>
      <p:pic>
        <p:nvPicPr>
          <p:cNvPr id="25" name="图片 24">
            <a:extLst>
              <a:ext uri="{FF2B5EF4-FFF2-40B4-BE49-F238E27FC236}">
                <a16:creationId xmlns:a16="http://schemas.microsoft.com/office/drawing/2014/main" id="{861B55FF-6C58-4D2C-8F35-2CC7F6DBC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sp>
        <p:nvSpPr>
          <p:cNvPr id="13" name="矩形 12">
            <a:extLst>
              <a:ext uri="{FF2B5EF4-FFF2-40B4-BE49-F238E27FC236}">
                <a16:creationId xmlns:a16="http://schemas.microsoft.com/office/drawing/2014/main" id="{E78C54B8-7EAC-4D5D-BA52-916AFBE15E7C}"/>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14" name="矩形 13">
            <a:extLst>
              <a:ext uri="{FF2B5EF4-FFF2-40B4-BE49-F238E27FC236}">
                <a16:creationId xmlns:a16="http://schemas.microsoft.com/office/drawing/2014/main" id="{75B63993-CC0E-4145-A94E-478446DC03A5}"/>
              </a:ext>
            </a:extLst>
          </p:cNvPr>
          <p:cNvSpPr/>
          <p:nvPr/>
        </p:nvSpPr>
        <p:spPr>
          <a:xfrm>
            <a:off x="80370" y="2542780"/>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相关工作</a:t>
            </a:r>
          </a:p>
        </p:txBody>
      </p:sp>
      <p:sp>
        <p:nvSpPr>
          <p:cNvPr id="15" name="矩形 14">
            <a:extLst>
              <a:ext uri="{FF2B5EF4-FFF2-40B4-BE49-F238E27FC236}">
                <a16:creationId xmlns:a16="http://schemas.microsoft.com/office/drawing/2014/main" id="{9D5F9C59-0A93-4EF8-9D4B-1A4D1262DF5F}"/>
              </a:ext>
            </a:extLst>
          </p:cNvPr>
          <p:cNvSpPr/>
          <p:nvPr/>
        </p:nvSpPr>
        <p:spPr>
          <a:xfrm>
            <a:off x="80370" y="3653362"/>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研究内容</a:t>
            </a:r>
          </a:p>
        </p:txBody>
      </p:sp>
      <p:sp>
        <p:nvSpPr>
          <p:cNvPr id="16" name="矩形 15">
            <a:extLst>
              <a:ext uri="{FF2B5EF4-FFF2-40B4-BE49-F238E27FC236}">
                <a16:creationId xmlns:a16="http://schemas.microsoft.com/office/drawing/2014/main" id="{BBBE4474-C831-425C-8579-64C99DB53C06}"/>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Tree>
    <p:extLst>
      <p:ext uri="{BB962C8B-B14F-4D97-AF65-F5344CB8AC3E}">
        <p14:creationId xmlns:p14="http://schemas.microsoft.com/office/powerpoint/2010/main" val="270756746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4" name="文本框 23">
            <a:extLst>
              <a:ext uri="{FF2B5EF4-FFF2-40B4-BE49-F238E27FC236}">
                <a16:creationId xmlns:a16="http://schemas.microsoft.com/office/drawing/2014/main" id="{314B801D-E3D3-416C-BEE0-CE52F889302F}"/>
              </a:ext>
            </a:extLst>
          </p:cNvPr>
          <p:cNvSpPr txBox="1"/>
          <p:nvPr/>
        </p:nvSpPr>
        <p:spPr>
          <a:xfrm>
            <a:off x="2215298" y="941839"/>
            <a:ext cx="2954655" cy="461665"/>
          </a:xfrm>
          <a:prstGeom prst="rect">
            <a:avLst/>
          </a:prstGeom>
          <a:noFill/>
          <a:ln>
            <a:solidFill>
              <a:schemeClr val="bg1"/>
            </a:solidFill>
          </a:ln>
        </p:spPr>
        <p:txBody>
          <a:bodyPr wrap="none" rtlCol="0">
            <a:spAutoFit/>
          </a:bodyPr>
          <a:lstStyle/>
          <a:p>
            <a:r>
              <a:rPr lang="zh-CN" altLang="en-US" sz="2400" dirty="0">
                <a:solidFill>
                  <a:srgbClr val="231F20"/>
                </a:solidFill>
                <a:latin typeface="AdvP1491"/>
                <a:ea typeface="+mj-ea"/>
              </a:rPr>
              <a:t>现有研究存在的问题</a:t>
            </a:r>
            <a:endParaRPr lang="zh-CN" altLang="en-US" sz="3200" dirty="0">
              <a:solidFill>
                <a:schemeClr val="accent5">
                  <a:lumMod val="75000"/>
                </a:schemeClr>
              </a:solidFill>
              <a:latin typeface="+mj-ea"/>
              <a:ea typeface="+mj-ea"/>
            </a:endParaRPr>
          </a:p>
        </p:txBody>
      </p:sp>
      <p:sp>
        <p:nvSpPr>
          <p:cNvPr id="21" name="矩形 20">
            <a:extLst>
              <a:ext uri="{FF2B5EF4-FFF2-40B4-BE49-F238E27FC236}">
                <a16:creationId xmlns:a16="http://schemas.microsoft.com/office/drawing/2014/main" id="{5907D27F-DE20-4710-817F-E40F2E144020}"/>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25" name="文本框 24">
            <a:extLst>
              <a:ext uri="{FF2B5EF4-FFF2-40B4-BE49-F238E27FC236}">
                <a16:creationId xmlns:a16="http://schemas.microsoft.com/office/drawing/2014/main" id="{D093377D-2EF5-4A8A-978B-27CCC750BE84}"/>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相关工作</a:t>
            </a:r>
          </a:p>
        </p:txBody>
      </p:sp>
      <p:pic>
        <p:nvPicPr>
          <p:cNvPr id="26" name="图片 25">
            <a:extLst>
              <a:ext uri="{FF2B5EF4-FFF2-40B4-BE49-F238E27FC236}">
                <a16:creationId xmlns:a16="http://schemas.microsoft.com/office/drawing/2014/main" id="{3D8F3A07-5D13-4A1B-AFCA-8CA3DFB5E2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grpSp>
        <p:nvGrpSpPr>
          <p:cNvPr id="16" name="组合 15">
            <a:extLst>
              <a:ext uri="{FF2B5EF4-FFF2-40B4-BE49-F238E27FC236}">
                <a16:creationId xmlns:a16="http://schemas.microsoft.com/office/drawing/2014/main" id="{6F44CE1B-2FBF-454C-9948-42C50DD874B6}"/>
              </a:ext>
            </a:extLst>
          </p:cNvPr>
          <p:cNvGrpSpPr/>
          <p:nvPr/>
        </p:nvGrpSpPr>
        <p:grpSpPr>
          <a:xfrm>
            <a:off x="2015764" y="1950677"/>
            <a:ext cx="9598056" cy="707886"/>
            <a:chOff x="2300140" y="1919515"/>
            <a:chExt cx="9598056" cy="707886"/>
          </a:xfrm>
        </p:grpSpPr>
        <p:sp>
          <p:nvSpPr>
            <p:cNvPr id="17" name="椭圆 16">
              <a:extLst>
                <a:ext uri="{FF2B5EF4-FFF2-40B4-BE49-F238E27FC236}">
                  <a16:creationId xmlns:a16="http://schemas.microsoft.com/office/drawing/2014/main" id="{DA365B64-E7D3-4019-A620-008C33A10751}"/>
                </a:ext>
              </a:extLst>
            </p:cNvPr>
            <p:cNvSpPr/>
            <p:nvPr/>
          </p:nvSpPr>
          <p:spPr>
            <a:xfrm>
              <a:off x="2300140" y="2032361"/>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1</a:t>
              </a:r>
            </a:p>
          </p:txBody>
        </p:sp>
        <p:sp>
          <p:nvSpPr>
            <p:cNvPr id="18" name="文本框 17">
              <a:extLst>
                <a:ext uri="{FF2B5EF4-FFF2-40B4-BE49-F238E27FC236}">
                  <a16:creationId xmlns:a16="http://schemas.microsoft.com/office/drawing/2014/main" id="{19347D8C-9545-4E33-81F7-C78202B20E5C}"/>
                </a:ext>
              </a:extLst>
            </p:cNvPr>
            <p:cNvSpPr txBox="1"/>
            <p:nvPr/>
          </p:nvSpPr>
          <p:spPr>
            <a:xfrm>
              <a:off x="2922305" y="1919515"/>
              <a:ext cx="8975891" cy="707886"/>
            </a:xfrm>
            <a:prstGeom prst="rect">
              <a:avLst/>
            </a:prstGeom>
            <a:noFill/>
          </p:spPr>
          <p:txBody>
            <a:bodyPr wrap="square" rtlCol="0">
              <a:spAutoFit/>
            </a:bodyPr>
            <a:lstStyle/>
            <a:p>
              <a:r>
                <a:rPr lang="zh-CN" altLang="en-US" sz="2000" dirty="0">
                  <a:latin typeface="楷体" panose="02010609060101010101" pitchFamily="49" charset="-122"/>
                  <a:ea typeface="楷体" panose="02010609060101010101" pitchFamily="49" charset="-122"/>
                </a:rPr>
                <a:t>现有的无人机网络路由协议大多只是传统无线传感器网络和移动自组织网络路由协议的衍生和变体，</a:t>
              </a:r>
              <a:r>
                <a:rPr lang="zh-CN" altLang="en-US" sz="2000" dirty="0">
                  <a:solidFill>
                    <a:srgbClr val="FF0000"/>
                  </a:solidFill>
                  <a:latin typeface="楷体" panose="02010609060101010101" pitchFamily="49" charset="-122"/>
                  <a:ea typeface="楷体" panose="02010609060101010101" pitchFamily="49" charset="-122"/>
                </a:rPr>
                <a:t>缺乏对无人机网络特性的深入分析和优化</a:t>
              </a:r>
              <a:r>
                <a:rPr lang="zh-CN" altLang="en-US" sz="2000" dirty="0">
                  <a:latin typeface="楷体" panose="02010609060101010101" pitchFamily="49" charset="-122"/>
                  <a:ea typeface="楷体" panose="02010609060101010101" pitchFamily="49" charset="-122"/>
                </a:rPr>
                <a:t>；</a:t>
              </a:r>
            </a:p>
          </p:txBody>
        </p:sp>
      </p:grpSp>
      <p:grpSp>
        <p:nvGrpSpPr>
          <p:cNvPr id="19" name="组合 18">
            <a:extLst>
              <a:ext uri="{FF2B5EF4-FFF2-40B4-BE49-F238E27FC236}">
                <a16:creationId xmlns:a16="http://schemas.microsoft.com/office/drawing/2014/main" id="{80BF2863-56B9-4CE0-88DF-6B74AA649054}"/>
              </a:ext>
            </a:extLst>
          </p:cNvPr>
          <p:cNvGrpSpPr/>
          <p:nvPr/>
        </p:nvGrpSpPr>
        <p:grpSpPr>
          <a:xfrm>
            <a:off x="2015764" y="3467802"/>
            <a:ext cx="9598056" cy="707886"/>
            <a:chOff x="2300140" y="2895867"/>
            <a:chExt cx="9598056" cy="707886"/>
          </a:xfrm>
        </p:grpSpPr>
        <p:sp>
          <p:nvSpPr>
            <p:cNvPr id="20" name="椭圆 19">
              <a:extLst>
                <a:ext uri="{FF2B5EF4-FFF2-40B4-BE49-F238E27FC236}">
                  <a16:creationId xmlns:a16="http://schemas.microsoft.com/office/drawing/2014/main" id="{4C3CC738-A94B-416A-90F8-60E7033D2B01}"/>
                </a:ext>
              </a:extLst>
            </p:cNvPr>
            <p:cNvSpPr/>
            <p:nvPr/>
          </p:nvSpPr>
          <p:spPr>
            <a:xfrm>
              <a:off x="2300140" y="3008144"/>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2</a:t>
              </a:r>
            </a:p>
          </p:txBody>
        </p:sp>
        <p:sp>
          <p:nvSpPr>
            <p:cNvPr id="22" name="文本框 21">
              <a:extLst>
                <a:ext uri="{FF2B5EF4-FFF2-40B4-BE49-F238E27FC236}">
                  <a16:creationId xmlns:a16="http://schemas.microsoft.com/office/drawing/2014/main" id="{1CC09519-E1F9-4CE3-900F-B7B6CF15179D}"/>
                </a:ext>
              </a:extLst>
            </p:cNvPr>
            <p:cNvSpPr txBox="1"/>
            <p:nvPr/>
          </p:nvSpPr>
          <p:spPr>
            <a:xfrm>
              <a:off x="2922305" y="2895867"/>
              <a:ext cx="8975891" cy="707886"/>
            </a:xfrm>
            <a:prstGeom prst="rect">
              <a:avLst/>
            </a:prstGeom>
            <a:noFill/>
          </p:spPr>
          <p:txBody>
            <a:bodyPr wrap="square" rtlCol="0">
              <a:spAutoFit/>
            </a:bodyPr>
            <a:lstStyle/>
            <a:p>
              <a:r>
                <a:rPr lang="zh-CN" altLang="en-US" sz="2000" dirty="0">
                  <a:latin typeface="楷体" panose="02010609060101010101" pitchFamily="49" charset="-122"/>
                  <a:ea typeface="楷体" panose="02010609060101010101" pitchFamily="49" charset="-122"/>
                </a:rPr>
                <a:t>现有的路由协议大多遵循传统的分层网络模型，采用非跨层的路由策略，</a:t>
              </a:r>
              <a:r>
                <a:rPr lang="zh-CN" altLang="en-US" sz="2000" dirty="0">
                  <a:solidFill>
                    <a:srgbClr val="FF0000"/>
                  </a:solidFill>
                  <a:latin typeface="楷体" panose="02010609060101010101" pitchFamily="49" charset="-122"/>
                  <a:ea typeface="楷体" panose="02010609060101010101" pitchFamily="49" charset="-122"/>
                </a:rPr>
                <a:t>缺乏对跨层信息的全面融合和利用</a:t>
              </a:r>
              <a:r>
                <a:rPr lang="zh-CN" altLang="en-US" sz="2000" dirty="0">
                  <a:latin typeface="楷体" panose="02010609060101010101" pitchFamily="49" charset="-122"/>
                  <a:ea typeface="楷体" panose="02010609060101010101" pitchFamily="49" charset="-122"/>
                </a:rPr>
                <a:t>；</a:t>
              </a:r>
            </a:p>
          </p:txBody>
        </p:sp>
      </p:grpSp>
      <p:grpSp>
        <p:nvGrpSpPr>
          <p:cNvPr id="30" name="组合 29">
            <a:extLst>
              <a:ext uri="{FF2B5EF4-FFF2-40B4-BE49-F238E27FC236}">
                <a16:creationId xmlns:a16="http://schemas.microsoft.com/office/drawing/2014/main" id="{CD70D245-68C6-4BB7-B7AD-A6AE8BF76332}"/>
              </a:ext>
            </a:extLst>
          </p:cNvPr>
          <p:cNvGrpSpPr/>
          <p:nvPr/>
        </p:nvGrpSpPr>
        <p:grpSpPr>
          <a:xfrm>
            <a:off x="2015763" y="4985944"/>
            <a:ext cx="9598057" cy="707886"/>
            <a:chOff x="2300140" y="3874054"/>
            <a:chExt cx="9598057" cy="707886"/>
          </a:xfrm>
        </p:grpSpPr>
        <p:sp>
          <p:nvSpPr>
            <p:cNvPr id="32" name="椭圆 31">
              <a:extLst>
                <a:ext uri="{FF2B5EF4-FFF2-40B4-BE49-F238E27FC236}">
                  <a16:creationId xmlns:a16="http://schemas.microsoft.com/office/drawing/2014/main" id="{7288C530-24E3-4206-B160-692349EF7B29}"/>
                </a:ext>
              </a:extLst>
            </p:cNvPr>
            <p:cNvSpPr/>
            <p:nvPr/>
          </p:nvSpPr>
          <p:spPr>
            <a:xfrm>
              <a:off x="2300140" y="3983927"/>
              <a:ext cx="488142" cy="488140"/>
            </a:xfrm>
            <a:prstGeom prst="ellipse">
              <a:avLst/>
            </a:prstGeom>
            <a:solidFill>
              <a:srgbClr val="49388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Arial"/>
                  <a:ea typeface="微软雅黑"/>
                  <a:cs typeface="+mn-cs"/>
                </a:rPr>
                <a:t>3</a:t>
              </a:r>
            </a:p>
          </p:txBody>
        </p:sp>
        <p:sp>
          <p:nvSpPr>
            <p:cNvPr id="33" name="文本框 32">
              <a:extLst>
                <a:ext uri="{FF2B5EF4-FFF2-40B4-BE49-F238E27FC236}">
                  <a16:creationId xmlns:a16="http://schemas.microsoft.com/office/drawing/2014/main" id="{7D9C7027-0BA4-48A7-B659-9D63B0406BAE}"/>
                </a:ext>
              </a:extLst>
            </p:cNvPr>
            <p:cNvSpPr txBox="1"/>
            <p:nvPr/>
          </p:nvSpPr>
          <p:spPr>
            <a:xfrm>
              <a:off x="2922306" y="3874054"/>
              <a:ext cx="8975891" cy="707886"/>
            </a:xfrm>
            <a:prstGeom prst="rect">
              <a:avLst/>
            </a:prstGeom>
            <a:noFill/>
          </p:spPr>
          <p:txBody>
            <a:bodyPr wrap="square" rtlCol="0">
              <a:spAutoFit/>
            </a:bodyPr>
            <a:lstStyle/>
            <a:p>
              <a:r>
                <a:rPr lang="zh-CN" altLang="en-US" sz="2000" dirty="0">
                  <a:latin typeface="楷体" panose="02010609060101010101" pitchFamily="49" charset="-122"/>
                  <a:ea typeface="楷体" panose="02010609060101010101" pitchFamily="49" charset="-122"/>
                </a:rPr>
                <a:t>现有的路由协议研究大多缺乏对无人机网络特有的安全挑战，如</a:t>
              </a:r>
              <a:r>
                <a:rPr lang="zh-CN" altLang="en-US" sz="2000" dirty="0">
                  <a:solidFill>
                    <a:srgbClr val="FF0000"/>
                  </a:solidFill>
                  <a:latin typeface="楷体" panose="02010609060101010101" pitchFamily="49" charset="-122"/>
                  <a:ea typeface="楷体" panose="02010609060101010101" pitchFamily="49" charset="-122"/>
                </a:rPr>
                <a:t>延时攻击</a:t>
              </a:r>
              <a:r>
                <a:rPr lang="zh-CN" altLang="en-US" sz="2000" dirty="0">
                  <a:latin typeface="楷体" panose="02010609060101010101" pitchFamily="49" charset="-122"/>
                  <a:ea typeface="楷体" panose="02010609060101010101" pitchFamily="49" charset="-122"/>
                </a:rPr>
                <a:t>，的检测和防御研究。</a:t>
              </a:r>
            </a:p>
          </p:txBody>
        </p:sp>
      </p:grpSp>
      <p:sp>
        <p:nvSpPr>
          <p:cNvPr id="34" name="矩形 33">
            <a:extLst>
              <a:ext uri="{FF2B5EF4-FFF2-40B4-BE49-F238E27FC236}">
                <a16:creationId xmlns:a16="http://schemas.microsoft.com/office/drawing/2014/main" id="{E9FFBC91-F468-4696-8019-BC0C4094E34E}"/>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35" name="矩形 34">
            <a:extLst>
              <a:ext uri="{FF2B5EF4-FFF2-40B4-BE49-F238E27FC236}">
                <a16:creationId xmlns:a16="http://schemas.microsoft.com/office/drawing/2014/main" id="{B163A41A-DFA4-4549-869D-528A4579F785}"/>
              </a:ext>
            </a:extLst>
          </p:cNvPr>
          <p:cNvSpPr/>
          <p:nvPr/>
        </p:nvSpPr>
        <p:spPr>
          <a:xfrm>
            <a:off x="80370" y="2542780"/>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相关工作</a:t>
            </a:r>
          </a:p>
        </p:txBody>
      </p:sp>
      <p:sp>
        <p:nvSpPr>
          <p:cNvPr id="36" name="矩形 35">
            <a:extLst>
              <a:ext uri="{FF2B5EF4-FFF2-40B4-BE49-F238E27FC236}">
                <a16:creationId xmlns:a16="http://schemas.microsoft.com/office/drawing/2014/main" id="{5E4B3526-1279-4E53-8D1C-7C72B04E4B9B}"/>
              </a:ext>
            </a:extLst>
          </p:cNvPr>
          <p:cNvSpPr/>
          <p:nvPr/>
        </p:nvSpPr>
        <p:spPr>
          <a:xfrm>
            <a:off x="80370" y="3653362"/>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研究内容</a:t>
            </a:r>
          </a:p>
        </p:txBody>
      </p:sp>
      <p:sp>
        <p:nvSpPr>
          <p:cNvPr id="37" name="矩形 36">
            <a:extLst>
              <a:ext uri="{FF2B5EF4-FFF2-40B4-BE49-F238E27FC236}">
                <a16:creationId xmlns:a16="http://schemas.microsoft.com/office/drawing/2014/main" id="{3D313626-C8BD-4CDD-BB42-43A64684C6A3}"/>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Tree>
    <p:extLst>
      <p:ext uri="{BB962C8B-B14F-4D97-AF65-F5344CB8AC3E}">
        <p14:creationId xmlns:p14="http://schemas.microsoft.com/office/powerpoint/2010/main" val="372184623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4" name="文本框 23">
            <a:extLst>
              <a:ext uri="{FF2B5EF4-FFF2-40B4-BE49-F238E27FC236}">
                <a16:creationId xmlns:a16="http://schemas.microsoft.com/office/drawing/2014/main" id="{314B801D-E3D3-416C-BEE0-CE52F889302F}"/>
              </a:ext>
            </a:extLst>
          </p:cNvPr>
          <p:cNvSpPr txBox="1"/>
          <p:nvPr/>
        </p:nvSpPr>
        <p:spPr>
          <a:xfrm>
            <a:off x="2215298" y="941839"/>
            <a:ext cx="5724644" cy="461665"/>
          </a:xfrm>
          <a:prstGeom prst="rect">
            <a:avLst/>
          </a:prstGeom>
          <a:noFill/>
          <a:ln>
            <a:solidFill>
              <a:schemeClr val="bg1"/>
            </a:solidFill>
          </a:ln>
        </p:spPr>
        <p:txBody>
          <a:bodyPr wrap="none" rtlCol="0">
            <a:spAutoFit/>
          </a:bodyPr>
          <a:lstStyle/>
          <a:p>
            <a:r>
              <a:rPr lang="zh-CN" altLang="en-US" sz="2400" dirty="0">
                <a:effectLst/>
                <a:latin typeface="Times New Roman" panose="02020603050405020304" pitchFamily="18" charset="0"/>
                <a:cs typeface="Times New Roman" panose="02020603050405020304" pitchFamily="18" charset="0"/>
              </a:rPr>
              <a:t>面向多跳无人机网络的</a:t>
            </a:r>
            <a:r>
              <a:rPr lang="zh-CN" altLang="en-US" sz="2400" dirty="0">
                <a:solidFill>
                  <a:srgbClr val="FF0000"/>
                </a:solidFill>
                <a:effectLst/>
                <a:latin typeface="Times New Roman" panose="02020603050405020304" pitchFamily="18" charset="0"/>
                <a:cs typeface="Times New Roman" panose="02020603050405020304" pitchFamily="18" charset="0"/>
              </a:rPr>
              <a:t>跨层</a:t>
            </a:r>
            <a:r>
              <a:rPr lang="zh-CN" altLang="en-US" sz="2400" dirty="0">
                <a:effectLst/>
                <a:latin typeface="Times New Roman" panose="02020603050405020304" pitchFamily="18" charset="0"/>
                <a:cs typeface="Times New Roman" panose="02020603050405020304" pitchFamily="18" charset="0"/>
              </a:rPr>
              <a:t>路由优化框架</a:t>
            </a:r>
            <a:endParaRPr lang="zh-CN" altLang="en-US" sz="3200" b="1" dirty="0">
              <a:latin typeface="Times New Roman" panose="02020603050405020304" pitchFamily="18" charset="0"/>
              <a:ea typeface="+mj-ea"/>
              <a:cs typeface="Times New Roman" panose="02020603050405020304" pitchFamily="18" charset="0"/>
            </a:endParaRPr>
          </a:p>
        </p:txBody>
      </p:sp>
      <p:sp>
        <p:nvSpPr>
          <p:cNvPr id="17" name="矩形 16">
            <a:extLst>
              <a:ext uri="{FF2B5EF4-FFF2-40B4-BE49-F238E27FC236}">
                <a16:creationId xmlns:a16="http://schemas.microsoft.com/office/drawing/2014/main" id="{2C439BED-4DCF-48EF-8675-65E8F03067A3}"/>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18" name="文本框 17">
            <a:extLst>
              <a:ext uri="{FF2B5EF4-FFF2-40B4-BE49-F238E27FC236}">
                <a16:creationId xmlns:a16="http://schemas.microsoft.com/office/drawing/2014/main" id="{8BFDB86D-1738-42F5-A68B-4EFF42A543F1}"/>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19" name="图片 18">
            <a:extLst>
              <a:ext uri="{FF2B5EF4-FFF2-40B4-BE49-F238E27FC236}">
                <a16:creationId xmlns:a16="http://schemas.microsoft.com/office/drawing/2014/main" id="{6665B001-ECCE-46DB-8F67-7E58182BD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sp>
        <p:nvSpPr>
          <p:cNvPr id="20" name="矩形 19">
            <a:extLst>
              <a:ext uri="{FF2B5EF4-FFF2-40B4-BE49-F238E27FC236}">
                <a16:creationId xmlns:a16="http://schemas.microsoft.com/office/drawing/2014/main" id="{104A17CD-E5DD-4814-8778-D81ED1DAAD7F}"/>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21" name="矩形 20">
            <a:extLst>
              <a:ext uri="{FF2B5EF4-FFF2-40B4-BE49-F238E27FC236}">
                <a16:creationId xmlns:a16="http://schemas.microsoft.com/office/drawing/2014/main" id="{E61C8599-2BF5-428B-BF2A-A3A6F2DAD341}"/>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25" name="矩形 24">
            <a:extLst>
              <a:ext uri="{FF2B5EF4-FFF2-40B4-BE49-F238E27FC236}">
                <a16:creationId xmlns:a16="http://schemas.microsoft.com/office/drawing/2014/main" id="{BC989C05-601F-4B9F-90BA-8586911F9EAD}"/>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26" name="矩形 25">
            <a:extLst>
              <a:ext uri="{FF2B5EF4-FFF2-40B4-BE49-F238E27FC236}">
                <a16:creationId xmlns:a16="http://schemas.microsoft.com/office/drawing/2014/main" id="{B878581E-E05B-497C-8F79-40F46C864832}"/>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pic>
        <p:nvPicPr>
          <p:cNvPr id="3" name="图片 2">
            <a:extLst>
              <a:ext uri="{FF2B5EF4-FFF2-40B4-BE49-F238E27FC236}">
                <a16:creationId xmlns:a16="http://schemas.microsoft.com/office/drawing/2014/main" id="{4A8E6F13-D317-46CD-AE15-B0E733B42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1094" y="1911406"/>
            <a:ext cx="3597823" cy="3309344"/>
          </a:xfrm>
          <a:prstGeom prst="rect">
            <a:avLst/>
          </a:prstGeom>
        </p:spPr>
      </p:pic>
      <p:sp>
        <p:nvSpPr>
          <p:cNvPr id="15" name="文本框 14">
            <a:extLst>
              <a:ext uri="{FF2B5EF4-FFF2-40B4-BE49-F238E27FC236}">
                <a16:creationId xmlns:a16="http://schemas.microsoft.com/office/drawing/2014/main" id="{9B7A9748-DFE2-4823-8BD9-F3FEC458084A}"/>
              </a:ext>
            </a:extLst>
          </p:cNvPr>
          <p:cNvSpPr txBox="1"/>
          <p:nvPr/>
        </p:nvSpPr>
        <p:spPr>
          <a:xfrm>
            <a:off x="5156868" y="5479581"/>
            <a:ext cx="3186273" cy="400110"/>
          </a:xfrm>
          <a:prstGeom prst="rect">
            <a:avLst/>
          </a:prstGeom>
          <a:noFill/>
          <a:ln>
            <a:solidFill>
              <a:schemeClr val="bg1"/>
            </a:solidFill>
          </a:ln>
        </p:spPr>
        <p:txBody>
          <a:bodyPr wrap="square" rtlCol="0">
            <a:spAutoFit/>
          </a:bodyPr>
          <a:lstStyle/>
          <a:p>
            <a:r>
              <a:rPr lang="zh-CN" altLang="en-US" sz="2000" dirty="0">
                <a:solidFill>
                  <a:srgbClr val="231F20"/>
                </a:solidFill>
                <a:effectLst/>
                <a:latin typeface="Times New Roman" panose="02020603050405020304" pitchFamily="18" charset="0"/>
                <a:ea typeface="楷体" panose="02010609060101010101" pitchFamily="49" charset="-122"/>
              </a:rPr>
              <a:t>无人机网络</a:t>
            </a:r>
            <a:r>
              <a:rPr lang="zh-CN" altLang="en-US" sz="2000" dirty="0">
                <a:solidFill>
                  <a:srgbClr val="231F20"/>
                </a:solidFill>
                <a:latin typeface="Times New Roman" panose="02020603050405020304" pitchFamily="18" charset="0"/>
                <a:ea typeface="楷体" panose="02010609060101010101" pitchFamily="49" charset="-122"/>
              </a:rPr>
              <a:t>协议体系结构</a:t>
            </a:r>
            <a:endParaRPr lang="zh-CN" altLang="en-US" sz="3600" b="1" dirty="0">
              <a:solidFill>
                <a:schemeClr val="accent5">
                  <a:lumMod val="75000"/>
                </a:schemeClr>
              </a:solidFill>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29336471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5307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24" name="文本框 23">
            <a:extLst>
              <a:ext uri="{FF2B5EF4-FFF2-40B4-BE49-F238E27FC236}">
                <a16:creationId xmlns:a16="http://schemas.microsoft.com/office/drawing/2014/main" id="{314B801D-E3D3-416C-BEE0-CE52F889302F}"/>
              </a:ext>
            </a:extLst>
          </p:cNvPr>
          <p:cNvSpPr txBox="1"/>
          <p:nvPr/>
        </p:nvSpPr>
        <p:spPr>
          <a:xfrm>
            <a:off x="2215298" y="941839"/>
            <a:ext cx="5724644" cy="461665"/>
          </a:xfrm>
          <a:prstGeom prst="rect">
            <a:avLst/>
          </a:prstGeom>
          <a:noFill/>
          <a:ln>
            <a:solidFill>
              <a:schemeClr val="bg1"/>
            </a:solidFill>
          </a:ln>
        </p:spPr>
        <p:txBody>
          <a:bodyPr wrap="none" rtlCol="0">
            <a:spAutoFit/>
          </a:bodyPr>
          <a:lstStyle/>
          <a:p>
            <a:r>
              <a:rPr lang="zh-CN" altLang="en-US" sz="2400" dirty="0">
                <a:effectLst/>
                <a:latin typeface="Times New Roman" panose="02020603050405020304" pitchFamily="18" charset="0"/>
                <a:cs typeface="Times New Roman" panose="02020603050405020304" pitchFamily="18" charset="0"/>
              </a:rPr>
              <a:t>面向多跳无人机网络的</a:t>
            </a:r>
            <a:r>
              <a:rPr lang="zh-CN" altLang="en-US" sz="2400" dirty="0">
                <a:solidFill>
                  <a:srgbClr val="FF0000"/>
                </a:solidFill>
                <a:effectLst/>
                <a:latin typeface="Times New Roman" panose="02020603050405020304" pitchFamily="18" charset="0"/>
                <a:cs typeface="Times New Roman" panose="02020603050405020304" pitchFamily="18" charset="0"/>
              </a:rPr>
              <a:t>跨层</a:t>
            </a:r>
            <a:r>
              <a:rPr lang="zh-CN" altLang="en-US" sz="2400" dirty="0">
                <a:effectLst/>
                <a:latin typeface="Times New Roman" panose="02020603050405020304" pitchFamily="18" charset="0"/>
                <a:cs typeface="Times New Roman" panose="02020603050405020304" pitchFamily="18" charset="0"/>
              </a:rPr>
              <a:t>路由优化框架</a:t>
            </a:r>
            <a:endParaRPr lang="zh-CN" altLang="en-US" sz="3200" b="1" dirty="0">
              <a:latin typeface="Times New Roman" panose="02020603050405020304" pitchFamily="18" charset="0"/>
              <a:ea typeface="+mj-ea"/>
              <a:cs typeface="Times New Roman" panose="02020603050405020304" pitchFamily="18" charset="0"/>
            </a:endParaRPr>
          </a:p>
        </p:txBody>
      </p:sp>
      <p:sp>
        <p:nvSpPr>
          <p:cNvPr id="17" name="矩形 16">
            <a:extLst>
              <a:ext uri="{FF2B5EF4-FFF2-40B4-BE49-F238E27FC236}">
                <a16:creationId xmlns:a16="http://schemas.microsoft.com/office/drawing/2014/main" id="{2C439BED-4DCF-48EF-8675-65E8F03067A3}"/>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18" name="文本框 17">
            <a:extLst>
              <a:ext uri="{FF2B5EF4-FFF2-40B4-BE49-F238E27FC236}">
                <a16:creationId xmlns:a16="http://schemas.microsoft.com/office/drawing/2014/main" id="{8BFDB86D-1738-42F5-A68B-4EFF42A543F1}"/>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19" name="图片 18">
            <a:extLst>
              <a:ext uri="{FF2B5EF4-FFF2-40B4-BE49-F238E27FC236}">
                <a16:creationId xmlns:a16="http://schemas.microsoft.com/office/drawing/2014/main" id="{6665B001-ECCE-46DB-8F67-7E58182BD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sp>
        <p:nvSpPr>
          <p:cNvPr id="20" name="矩形 19">
            <a:extLst>
              <a:ext uri="{FF2B5EF4-FFF2-40B4-BE49-F238E27FC236}">
                <a16:creationId xmlns:a16="http://schemas.microsoft.com/office/drawing/2014/main" id="{104A17CD-E5DD-4814-8778-D81ED1DAAD7F}"/>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21" name="矩形 20">
            <a:extLst>
              <a:ext uri="{FF2B5EF4-FFF2-40B4-BE49-F238E27FC236}">
                <a16:creationId xmlns:a16="http://schemas.microsoft.com/office/drawing/2014/main" id="{E61C8599-2BF5-428B-BF2A-A3A6F2DAD341}"/>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25" name="矩形 24">
            <a:extLst>
              <a:ext uri="{FF2B5EF4-FFF2-40B4-BE49-F238E27FC236}">
                <a16:creationId xmlns:a16="http://schemas.microsoft.com/office/drawing/2014/main" id="{BC989C05-601F-4B9F-90BA-8586911F9EAD}"/>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26" name="矩形 25">
            <a:extLst>
              <a:ext uri="{FF2B5EF4-FFF2-40B4-BE49-F238E27FC236}">
                <a16:creationId xmlns:a16="http://schemas.microsoft.com/office/drawing/2014/main" id="{B878581E-E05B-497C-8F79-40F46C864832}"/>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pic>
        <p:nvPicPr>
          <p:cNvPr id="7" name="图片 6">
            <a:extLst>
              <a:ext uri="{FF2B5EF4-FFF2-40B4-BE49-F238E27FC236}">
                <a16:creationId xmlns:a16="http://schemas.microsoft.com/office/drawing/2014/main" id="{300512D2-EF92-4D83-9746-E714EBEB95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4951" y="1666258"/>
            <a:ext cx="7381017" cy="5014854"/>
          </a:xfrm>
          <a:prstGeom prst="rect">
            <a:avLst/>
          </a:prstGeom>
        </p:spPr>
      </p:pic>
    </p:spTree>
    <p:extLst>
      <p:ext uri="{BB962C8B-B14F-4D97-AF65-F5344CB8AC3E}">
        <p14:creationId xmlns:p14="http://schemas.microsoft.com/office/powerpoint/2010/main" val="9623346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1B85F3-6568-4FB4-BB76-594AFB4B9E5B}"/>
              </a:ext>
            </a:extLst>
          </p:cNvPr>
          <p:cNvSpPr/>
          <p:nvPr/>
        </p:nvSpPr>
        <p:spPr>
          <a:xfrm>
            <a:off x="1738921" y="0"/>
            <a:ext cx="10447429" cy="68580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7">
            <a:extLst>
              <a:ext uri="{FF2B5EF4-FFF2-40B4-BE49-F238E27FC236}">
                <a16:creationId xmlns:a16="http://schemas.microsoft.com/office/drawing/2014/main" id="{0DB15FBD-29FD-439D-BBD7-74B41D89C3FB}"/>
              </a:ext>
            </a:extLst>
          </p:cNvPr>
          <p:cNvSpPr>
            <a:spLocks noChangeArrowheads="1"/>
          </p:cNvSpPr>
          <p:nvPr/>
        </p:nvSpPr>
        <p:spPr bwMode="auto">
          <a:xfrm flipV="1">
            <a:off x="2300140" y="1438348"/>
            <a:ext cx="9313683" cy="4571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16" name="矩形 15">
            <a:extLst>
              <a:ext uri="{FF2B5EF4-FFF2-40B4-BE49-F238E27FC236}">
                <a16:creationId xmlns:a16="http://schemas.microsoft.com/office/drawing/2014/main" id="{EF1521A9-C79E-447A-8FC7-F279D5A366E8}"/>
              </a:ext>
            </a:extLst>
          </p:cNvPr>
          <p:cNvSpPr>
            <a:spLocks noChangeArrowheads="1"/>
          </p:cNvSpPr>
          <p:nvPr/>
        </p:nvSpPr>
        <p:spPr bwMode="auto">
          <a:xfrm flipV="1">
            <a:off x="6910012" y="2582368"/>
            <a:ext cx="45719" cy="25466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algn="r" eaLnBrk="0" hangingPunct="0">
              <a:spcBef>
                <a:spcPct val="20000"/>
              </a:spcBef>
              <a:spcAft>
                <a:spcPct val="20000"/>
              </a:spcAft>
              <a:buClr>
                <a:srgbClr val="CC0000"/>
              </a:buClr>
              <a:buFont typeface="Wingdings" panose="05000000000000000000" pitchFamily="2" charset="2"/>
              <a:buChar char="o"/>
            </a:pPr>
            <a:endParaRPr lang="zh-CN" altLang="zh-CN" b="1" i="1">
              <a:solidFill>
                <a:srgbClr val="000000"/>
              </a:solidFill>
              <a:ea typeface="华文新魏" panose="02010800040101010101" pitchFamily="2" charset="-122"/>
              <a:sym typeface="Verdana" panose="020B08040305040B0204" pitchFamily="34" charset="0"/>
            </a:endParaRPr>
          </a:p>
        </p:txBody>
      </p:sp>
      <p:sp>
        <p:nvSpPr>
          <p:cNvPr id="17" name="文本框 16">
            <a:extLst>
              <a:ext uri="{FF2B5EF4-FFF2-40B4-BE49-F238E27FC236}">
                <a16:creationId xmlns:a16="http://schemas.microsoft.com/office/drawing/2014/main" id="{FB743D5A-9949-4464-A35A-CABE41C3BEAD}"/>
              </a:ext>
            </a:extLst>
          </p:cNvPr>
          <p:cNvSpPr txBox="1"/>
          <p:nvPr/>
        </p:nvSpPr>
        <p:spPr>
          <a:xfrm>
            <a:off x="2215298" y="1623758"/>
            <a:ext cx="4596303" cy="400110"/>
          </a:xfrm>
          <a:prstGeom prst="rect">
            <a:avLst/>
          </a:prstGeom>
          <a:noFill/>
          <a:ln>
            <a:solidFill>
              <a:schemeClr val="bg1"/>
            </a:solidFill>
          </a:ln>
        </p:spPr>
        <p:txBody>
          <a:bodyPr wrap="square" rtlCol="0">
            <a:spAutoFit/>
          </a:bodyPr>
          <a:lstStyle/>
          <a:p>
            <a:r>
              <a:rPr lang="zh-CN" altLang="en-US" sz="2000" dirty="0">
                <a:solidFill>
                  <a:srgbClr val="FF0000"/>
                </a:solidFill>
                <a:effectLst/>
                <a:latin typeface="楷体" panose="02010609060101010101" pitchFamily="49" charset="-122"/>
                <a:ea typeface="楷体" panose="02010609060101010101" pitchFamily="49" charset="-122"/>
              </a:rPr>
              <a:t>功率感知</a:t>
            </a:r>
            <a:r>
              <a:rPr lang="zh-CN" altLang="en-US" sz="2000" dirty="0">
                <a:solidFill>
                  <a:srgbClr val="231F20"/>
                </a:solidFill>
                <a:effectLst/>
                <a:latin typeface="楷体" panose="02010609060101010101" pitchFamily="49" charset="-122"/>
                <a:ea typeface="楷体" panose="02010609060101010101" pitchFamily="49" charset="-122"/>
              </a:rPr>
              <a:t>的无人机自组织网络路由协议</a:t>
            </a:r>
            <a:endParaRPr lang="zh-CN" altLang="en-US" sz="2000" b="1" baseline="30000" dirty="0">
              <a:solidFill>
                <a:schemeClr val="accent5">
                  <a:lumMod val="75000"/>
                </a:schemeClr>
              </a:solidFill>
              <a:latin typeface="楷体" panose="02010609060101010101" pitchFamily="49" charset="-122"/>
              <a:ea typeface="楷体" panose="02010609060101010101" pitchFamily="49" charset="-122"/>
            </a:endParaRPr>
          </a:p>
        </p:txBody>
      </p:sp>
      <p:sp>
        <p:nvSpPr>
          <p:cNvPr id="18" name="文本框 17">
            <a:extLst>
              <a:ext uri="{FF2B5EF4-FFF2-40B4-BE49-F238E27FC236}">
                <a16:creationId xmlns:a16="http://schemas.microsoft.com/office/drawing/2014/main" id="{92DA7DD2-531F-44BE-AACA-1C4A01CBBC3B}"/>
              </a:ext>
            </a:extLst>
          </p:cNvPr>
          <p:cNvSpPr txBox="1"/>
          <p:nvPr/>
        </p:nvSpPr>
        <p:spPr>
          <a:xfrm>
            <a:off x="7178730" y="1623758"/>
            <a:ext cx="4837039" cy="400110"/>
          </a:xfrm>
          <a:prstGeom prst="rect">
            <a:avLst/>
          </a:prstGeom>
          <a:noFill/>
          <a:ln>
            <a:solidFill>
              <a:schemeClr val="bg1"/>
            </a:solidFill>
          </a:ln>
        </p:spPr>
        <p:txBody>
          <a:bodyPr wrap="square" rtlCol="0">
            <a:spAutoFit/>
          </a:bodyPr>
          <a:lstStyle/>
          <a:p>
            <a:r>
              <a:rPr lang="zh-CN" altLang="en-US" sz="2000" dirty="0">
                <a:solidFill>
                  <a:srgbClr val="231F20"/>
                </a:solidFill>
                <a:effectLst/>
                <a:latin typeface="楷体" panose="02010609060101010101" pitchFamily="49" charset="-122"/>
                <a:ea typeface="楷体" panose="02010609060101010101" pitchFamily="49" charset="-122"/>
              </a:rPr>
              <a:t>基于</a:t>
            </a:r>
            <a:r>
              <a:rPr lang="zh-CN" altLang="en-US" sz="2000" dirty="0">
                <a:solidFill>
                  <a:srgbClr val="FF0000"/>
                </a:solidFill>
                <a:effectLst/>
                <a:latin typeface="楷体" panose="02010609060101010101" pitchFamily="49" charset="-122"/>
                <a:ea typeface="楷体" panose="02010609060101010101" pitchFamily="49" charset="-122"/>
              </a:rPr>
              <a:t>联邦学习</a:t>
            </a:r>
            <a:r>
              <a:rPr lang="zh-CN" altLang="en-US" sz="2000" dirty="0">
                <a:solidFill>
                  <a:srgbClr val="231F20"/>
                </a:solidFill>
                <a:effectLst/>
                <a:latin typeface="楷体" panose="02010609060101010101" pitchFamily="49" charset="-122"/>
                <a:ea typeface="楷体" panose="02010609060101010101" pitchFamily="49" charset="-122"/>
              </a:rPr>
              <a:t>的无人机网络安全路由协议</a:t>
            </a:r>
            <a:endParaRPr lang="zh-CN" altLang="en-US" sz="2800" b="1" dirty="0">
              <a:solidFill>
                <a:schemeClr val="accent5">
                  <a:lumMod val="75000"/>
                </a:schemeClr>
              </a:solidFill>
              <a:latin typeface="楷体" panose="02010609060101010101" pitchFamily="49" charset="-122"/>
              <a:ea typeface="楷体" panose="02010609060101010101" pitchFamily="49" charset="-122"/>
            </a:endParaRPr>
          </a:p>
        </p:txBody>
      </p:sp>
      <p:sp>
        <p:nvSpPr>
          <p:cNvPr id="19" name="箭头: 下 18">
            <a:extLst>
              <a:ext uri="{FF2B5EF4-FFF2-40B4-BE49-F238E27FC236}">
                <a16:creationId xmlns:a16="http://schemas.microsoft.com/office/drawing/2014/main" id="{89A9F199-473B-4D5D-86CE-A2202C337761}"/>
              </a:ext>
            </a:extLst>
          </p:cNvPr>
          <p:cNvSpPr/>
          <p:nvPr/>
        </p:nvSpPr>
        <p:spPr>
          <a:xfrm flipH="1">
            <a:off x="4184910" y="2956815"/>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6BF4D70E-660C-45C6-B76D-02E9DDA06B4A}"/>
              </a:ext>
            </a:extLst>
          </p:cNvPr>
          <p:cNvSpPr txBox="1"/>
          <p:nvPr/>
        </p:nvSpPr>
        <p:spPr>
          <a:xfrm>
            <a:off x="2145567" y="2161398"/>
            <a:ext cx="4341820" cy="923330"/>
          </a:xfrm>
          <a:prstGeom prst="rect">
            <a:avLst/>
          </a:prstGeom>
          <a:noFill/>
        </p:spPr>
        <p:txBody>
          <a:bodyPr wrap="square" rtlCol="0">
            <a:spAutoFit/>
          </a:bodyPr>
          <a:lstStyle/>
          <a:p>
            <a:pPr algn="just"/>
            <a:r>
              <a:rPr lang="zh-CN" altLang="en-US" dirty="0">
                <a:latin typeface="楷体" panose="02010609060101010101" pitchFamily="49" charset="-122"/>
                <a:ea typeface="楷体" panose="02010609060101010101" pitchFamily="49" charset="-122"/>
              </a:rPr>
              <a:t>现有工作现有路由协议假设无人机的传输功率固定，未考虑联合功率调度和控制进行跨层路由优化</a:t>
            </a:r>
          </a:p>
        </p:txBody>
      </p:sp>
      <p:sp>
        <p:nvSpPr>
          <p:cNvPr id="20" name="文本框 19">
            <a:extLst>
              <a:ext uri="{FF2B5EF4-FFF2-40B4-BE49-F238E27FC236}">
                <a16:creationId xmlns:a16="http://schemas.microsoft.com/office/drawing/2014/main" id="{E0868C04-1F9F-43EC-9B5F-9E514B2BCF6B}"/>
              </a:ext>
            </a:extLst>
          </p:cNvPr>
          <p:cNvSpPr txBox="1"/>
          <p:nvPr/>
        </p:nvSpPr>
        <p:spPr>
          <a:xfrm>
            <a:off x="2215298" y="3485869"/>
            <a:ext cx="4272089" cy="923330"/>
          </a:xfrm>
          <a:prstGeom prst="rect">
            <a:avLst/>
          </a:prstGeom>
          <a:noFill/>
        </p:spPr>
        <p:txBody>
          <a:bodyPr wrap="square" rtlCol="0">
            <a:spAutoFit/>
          </a:bodyPr>
          <a:lstStyle/>
          <a:p>
            <a:pPr algn="just"/>
            <a:r>
              <a:rPr lang="zh-CN" altLang="en-US" dirty="0">
                <a:latin typeface="楷体" panose="02010609060101010101" pitchFamily="49" charset="-122"/>
                <a:ea typeface="楷体" panose="02010609060101010101" pitchFamily="49" charset="-122"/>
              </a:rPr>
              <a:t>本文综合物理层的功率感知、应用层的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QoS</a:t>
            </a: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需求以及预先规划的无人机轨迹信息以优化路由决策</a:t>
            </a:r>
          </a:p>
        </p:txBody>
      </p:sp>
      <p:sp>
        <p:nvSpPr>
          <p:cNvPr id="21" name="箭头: 下 20">
            <a:extLst>
              <a:ext uri="{FF2B5EF4-FFF2-40B4-BE49-F238E27FC236}">
                <a16:creationId xmlns:a16="http://schemas.microsoft.com/office/drawing/2014/main" id="{2D6A36CB-FE6C-4C5F-8EE1-40226B08E1AA}"/>
              </a:ext>
            </a:extLst>
          </p:cNvPr>
          <p:cNvSpPr/>
          <p:nvPr/>
        </p:nvSpPr>
        <p:spPr>
          <a:xfrm flipH="1">
            <a:off x="4184910" y="4442120"/>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F81F7FA8-F2DC-481E-9668-AE27E43BCC76}"/>
              </a:ext>
            </a:extLst>
          </p:cNvPr>
          <p:cNvSpPr txBox="1"/>
          <p:nvPr/>
        </p:nvSpPr>
        <p:spPr>
          <a:xfrm>
            <a:off x="2215298" y="5072296"/>
            <a:ext cx="4272089" cy="646331"/>
          </a:xfrm>
          <a:prstGeom prst="rect">
            <a:avLst/>
          </a:prstGeom>
          <a:noFill/>
        </p:spPr>
        <p:txBody>
          <a:bodyPr wrap="square" rtlCol="0">
            <a:spAutoFit/>
          </a:bodyPr>
          <a:lstStyle/>
          <a:p>
            <a:pPr algn="just"/>
            <a:r>
              <a:rPr lang="zh-CN" altLang="en-US" dirty="0">
                <a:latin typeface="楷体" panose="02010609060101010101" pitchFamily="49" charset="-122"/>
                <a:ea typeface="楷体" panose="02010609060101010101" pitchFamily="49" charset="-122"/>
              </a:rPr>
              <a:t>实现了</a:t>
            </a:r>
            <a:r>
              <a:rPr lang="zh-CN" altLang="en-US" dirty="0">
                <a:solidFill>
                  <a:srgbClr val="FF0000"/>
                </a:solidFill>
                <a:latin typeface="楷体" panose="02010609060101010101" pitchFamily="49" charset="-122"/>
                <a:ea typeface="楷体" panose="02010609060101010101" pitchFamily="49" charset="-122"/>
              </a:rPr>
              <a:t>物理层、网络层以及轨迹信息</a:t>
            </a:r>
            <a:r>
              <a:rPr lang="zh-CN" altLang="en-US" dirty="0">
                <a:latin typeface="楷体" panose="02010609060101010101" pitchFamily="49" charset="-122"/>
                <a:ea typeface="楷体" panose="02010609060101010101" pitchFamily="49" charset="-122"/>
              </a:rPr>
              <a:t>的跨层联合优化</a:t>
            </a:r>
          </a:p>
        </p:txBody>
      </p:sp>
      <p:sp>
        <p:nvSpPr>
          <p:cNvPr id="26" name="文本框 25">
            <a:extLst>
              <a:ext uri="{FF2B5EF4-FFF2-40B4-BE49-F238E27FC236}">
                <a16:creationId xmlns:a16="http://schemas.microsoft.com/office/drawing/2014/main" id="{101A5E7B-1AC9-4D74-8E9F-B099368200D5}"/>
              </a:ext>
            </a:extLst>
          </p:cNvPr>
          <p:cNvSpPr txBox="1"/>
          <p:nvPr/>
        </p:nvSpPr>
        <p:spPr>
          <a:xfrm>
            <a:off x="7363617" y="2253128"/>
            <a:ext cx="4341820" cy="369332"/>
          </a:xfrm>
          <a:prstGeom prst="rect">
            <a:avLst/>
          </a:prstGeom>
          <a:noFill/>
        </p:spPr>
        <p:txBody>
          <a:bodyPr wrap="square" rtlCol="0">
            <a:spAutoFit/>
          </a:bodyPr>
          <a:lstStyle/>
          <a:p>
            <a:pPr algn="just"/>
            <a:r>
              <a:rPr lang="zh-CN" altLang="en-US" dirty="0">
                <a:latin typeface="楷体" panose="02010609060101010101" pitchFamily="49" charset="-122"/>
                <a:ea typeface="楷体" panose="02010609060101010101" pitchFamily="49" charset="-122"/>
              </a:rPr>
              <a:t>现有无人机网络路由协议未考虑延时攻击</a:t>
            </a:r>
          </a:p>
        </p:txBody>
      </p:sp>
      <p:sp>
        <p:nvSpPr>
          <p:cNvPr id="27" name="文本框 26">
            <a:extLst>
              <a:ext uri="{FF2B5EF4-FFF2-40B4-BE49-F238E27FC236}">
                <a16:creationId xmlns:a16="http://schemas.microsoft.com/office/drawing/2014/main" id="{D6255D4F-7086-452F-B069-2D0E07B88D70}"/>
              </a:ext>
            </a:extLst>
          </p:cNvPr>
          <p:cNvSpPr txBox="1"/>
          <p:nvPr/>
        </p:nvSpPr>
        <p:spPr>
          <a:xfrm>
            <a:off x="7363618" y="3485869"/>
            <a:ext cx="4341820" cy="923330"/>
          </a:xfrm>
          <a:prstGeom prst="rect">
            <a:avLst/>
          </a:prstGeom>
          <a:noFill/>
        </p:spPr>
        <p:txBody>
          <a:bodyPr wrap="square" rtlCol="0">
            <a:spAutoFit/>
          </a:bodyPr>
          <a:lstStyle/>
          <a:p>
            <a:pPr algn="just"/>
            <a:r>
              <a:rPr lang="zh-CN" altLang="en-US" dirty="0">
                <a:latin typeface="楷体" panose="02010609060101010101" pitchFamily="49" charset="-122"/>
                <a:ea typeface="楷体" panose="02010609060101010101" pitchFamily="49" charset="-122"/>
              </a:rPr>
              <a:t>本文设计一个整体跨层的延时攻击检测框架，利用协议栈各层的信息对无人机网络的恶意节点进行检测，从而优化路由决策</a:t>
            </a:r>
          </a:p>
        </p:txBody>
      </p:sp>
      <p:sp>
        <p:nvSpPr>
          <p:cNvPr id="28" name="箭头: 下 27">
            <a:extLst>
              <a:ext uri="{FF2B5EF4-FFF2-40B4-BE49-F238E27FC236}">
                <a16:creationId xmlns:a16="http://schemas.microsoft.com/office/drawing/2014/main" id="{FF12F725-3674-405E-B265-C6CAAC714C01}"/>
              </a:ext>
            </a:extLst>
          </p:cNvPr>
          <p:cNvSpPr/>
          <p:nvPr/>
        </p:nvSpPr>
        <p:spPr>
          <a:xfrm flipH="1">
            <a:off x="9471716" y="2908144"/>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6E663CF5-3B73-4288-B905-9A6053AA719A}"/>
              </a:ext>
            </a:extLst>
          </p:cNvPr>
          <p:cNvSpPr txBox="1"/>
          <p:nvPr/>
        </p:nvSpPr>
        <p:spPr>
          <a:xfrm>
            <a:off x="7363618" y="5072295"/>
            <a:ext cx="4250206" cy="646331"/>
          </a:xfrm>
          <a:prstGeom prst="rect">
            <a:avLst/>
          </a:prstGeom>
          <a:noFill/>
        </p:spPr>
        <p:txBody>
          <a:bodyPr wrap="square" rtlCol="0">
            <a:spAutoFit/>
          </a:bodyPr>
          <a:lstStyle/>
          <a:p>
            <a:pPr algn="just"/>
            <a:r>
              <a:rPr lang="zh-CN" altLang="en-US" dirty="0">
                <a:latin typeface="楷体" panose="02010609060101010101" pitchFamily="49" charset="-122"/>
                <a:ea typeface="楷体" panose="02010609060101010101" pitchFamily="49" charset="-122"/>
              </a:rPr>
              <a:t>实现了无人机网络</a:t>
            </a:r>
            <a:r>
              <a:rPr lang="zh-CN" altLang="en-US" dirty="0">
                <a:solidFill>
                  <a:srgbClr val="FF0000"/>
                </a:solidFill>
                <a:latin typeface="楷体" panose="02010609060101010101" pitchFamily="49" charset="-122"/>
                <a:ea typeface="楷体" panose="02010609060101010101" pitchFamily="49" charset="-122"/>
              </a:rPr>
              <a:t>协议栈各层以及安全层</a:t>
            </a:r>
            <a:r>
              <a:rPr lang="zh-CN" altLang="en-US" dirty="0">
                <a:latin typeface="楷体" panose="02010609060101010101" pitchFamily="49" charset="-122"/>
                <a:ea typeface="楷体" panose="02010609060101010101" pitchFamily="49" charset="-122"/>
              </a:rPr>
              <a:t>的跨层联合优化</a:t>
            </a:r>
          </a:p>
        </p:txBody>
      </p:sp>
      <p:sp>
        <p:nvSpPr>
          <p:cNvPr id="30" name="箭头: 下 29">
            <a:extLst>
              <a:ext uri="{FF2B5EF4-FFF2-40B4-BE49-F238E27FC236}">
                <a16:creationId xmlns:a16="http://schemas.microsoft.com/office/drawing/2014/main" id="{CCF4D692-E68C-4747-8CC6-F57CF0B05BF4}"/>
              </a:ext>
            </a:extLst>
          </p:cNvPr>
          <p:cNvSpPr/>
          <p:nvPr/>
        </p:nvSpPr>
        <p:spPr>
          <a:xfrm flipH="1">
            <a:off x="9488721" y="4442119"/>
            <a:ext cx="311084" cy="460343"/>
          </a:xfrm>
          <a:prstGeom prst="downArrow">
            <a:avLst/>
          </a:prstGeom>
          <a:solidFill>
            <a:srgbClr val="4938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a:extLst>
              <a:ext uri="{FF2B5EF4-FFF2-40B4-BE49-F238E27FC236}">
                <a16:creationId xmlns:a16="http://schemas.microsoft.com/office/drawing/2014/main" id="{98361E7C-468D-445E-A4BC-33FF19507DAB}"/>
              </a:ext>
            </a:extLst>
          </p:cNvPr>
          <p:cNvGrpSpPr/>
          <p:nvPr/>
        </p:nvGrpSpPr>
        <p:grpSpPr>
          <a:xfrm>
            <a:off x="1914187" y="1669434"/>
            <a:ext cx="4951345" cy="468000"/>
            <a:chOff x="2378201" y="2258841"/>
            <a:chExt cx="2196158" cy="468000"/>
          </a:xfrm>
        </p:grpSpPr>
        <p:sp>
          <p:nvSpPr>
            <p:cNvPr id="34" name="矩形 33">
              <a:extLst>
                <a:ext uri="{FF2B5EF4-FFF2-40B4-BE49-F238E27FC236}">
                  <a16:creationId xmlns:a16="http://schemas.microsoft.com/office/drawing/2014/main" id="{464A0DEC-CCA0-4CE0-B002-5050D11EAF89}"/>
                </a:ext>
              </a:extLst>
            </p:cNvPr>
            <p:cNvSpPr/>
            <p:nvPr/>
          </p:nvSpPr>
          <p:spPr>
            <a:xfrm>
              <a:off x="2378201" y="2258841"/>
              <a:ext cx="2152398" cy="468000"/>
            </a:xfrm>
            <a:prstGeom prst="rect">
              <a:avLst/>
            </a:prstGeom>
            <a:solidFill>
              <a:srgbClr val="49388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36" name="文本框 35">
              <a:extLst>
                <a:ext uri="{FF2B5EF4-FFF2-40B4-BE49-F238E27FC236}">
                  <a16:creationId xmlns:a16="http://schemas.microsoft.com/office/drawing/2014/main" id="{89BDC8D8-8875-46FB-984C-062A0143D67C}"/>
                </a:ext>
              </a:extLst>
            </p:cNvPr>
            <p:cNvSpPr txBox="1"/>
            <p:nvPr/>
          </p:nvSpPr>
          <p:spPr>
            <a:xfrm>
              <a:off x="2401666" y="2299903"/>
              <a:ext cx="2172693"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kern="0" dirty="0">
                  <a:solidFill>
                    <a:srgbClr val="FF0000"/>
                  </a:solidFill>
                  <a:latin typeface="楷体" panose="02010609060101010101" pitchFamily="49" charset="-122"/>
                  <a:ea typeface="楷体" panose="02010609060101010101" pitchFamily="49" charset="-122"/>
                </a:rPr>
                <a:t>功率感知</a:t>
              </a:r>
              <a:r>
                <a:rPr lang="zh-CN" altLang="en-US" sz="2000" kern="0" dirty="0">
                  <a:solidFill>
                    <a:schemeClr val="bg1"/>
                  </a:solidFill>
                  <a:latin typeface="楷体" panose="02010609060101010101" pitchFamily="49" charset="-122"/>
                  <a:ea typeface="楷体" panose="02010609060101010101" pitchFamily="49" charset="-122"/>
                </a:rPr>
                <a:t>的多跳无人机网络路由协议</a:t>
              </a:r>
              <a:endParaRPr kumimoji="0" lang="zh-CN" altLang="en-US" sz="2000" b="0" i="0" u="none" strike="noStrike" kern="0" cap="none" spc="0" normalizeH="0" baseline="0" noProof="0" dirty="0">
                <a:ln>
                  <a:noFill/>
                </a:ln>
                <a:solidFill>
                  <a:schemeClr val="bg1"/>
                </a:solidFill>
                <a:effectLst/>
                <a:uLnTx/>
                <a:uFillTx/>
                <a:latin typeface="楷体" panose="02010609060101010101" pitchFamily="49" charset="-122"/>
                <a:ea typeface="楷体" panose="02010609060101010101" pitchFamily="49" charset="-122"/>
              </a:endParaRPr>
            </a:p>
          </p:txBody>
        </p:sp>
      </p:grpSp>
      <p:grpSp>
        <p:nvGrpSpPr>
          <p:cNvPr id="42" name="组合 41">
            <a:extLst>
              <a:ext uri="{FF2B5EF4-FFF2-40B4-BE49-F238E27FC236}">
                <a16:creationId xmlns:a16="http://schemas.microsoft.com/office/drawing/2014/main" id="{0DCC0213-E280-488D-87BA-D76AD68DF874}"/>
              </a:ext>
            </a:extLst>
          </p:cNvPr>
          <p:cNvGrpSpPr/>
          <p:nvPr/>
        </p:nvGrpSpPr>
        <p:grpSpPr>
          <a:xfrm>
            <a:off x="7125134" y="1670954"/>
            <a:ext cx="4951345" cy="468000"/>
            <a:chOff x="2378201" y="2258841"/>
            <a:chExt cx="2196158" cy="468000"/>
          </a:xfrm>
        </p:grpSpPr>
        <p:sp>
          <p:nvSpPr>
            <p:cNvPr id="43" name="矩形 42">
              <a:extLst>
                <a:ext uri="{FF2B5EF4-FFF2-40B4-BE49-F238E27FC236}">
                  <a16:creationId xmlns:a16="http://schemas.microsoft.com/office/drawing/2014/main" id="{767AD3E5-5C26-4D18-82CD-9771C41D7B36}"/>
                </a:ext>
              </a:extLst>
            </p:cNvPr>
            <p:cNvSpPr/>
            <p:nvPr/>
          </p:nvSpPr>
          <p:spPr>
            <a:xfrm>
              <a:off x="2378201" y="2258841"/>
              <a:ext cx="2152398" cy="468000"/>
            </a:xfrm>
            <a:prstGeom prst="rect">
              <a:avLst/>
            </a:prstGeom>
            <a:solidFill>
              <a:srgbClr val="49388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44" name="文本框 43">
              <a:extLst>
                <a:ext uri="{FF2B5EF4-FFF2-40B4-BE49-F238E27FC236}">
                  <a16:creationId xmlns:a16="http://schemas.microsoft.com/office/drawing/2014/main" id="{FEC404F2-8D0B-4FBA-903F-CDDA58644613}"/>
                </a:ext>
              </a:extLst>
            </p:cNvPr>
            <p:cNvSpPr txBox="1"/>
            <p:nvPr/>
          </p:nvSpPr>
          <p:spPr>
            <a:xfrm>
              <a:off x="2401666" y="2299903"/>
              <a:ext cx="2172693"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kern="0" dirty="0">
                  <a:solidFill>
                    <a:srgbClr val="FF0000"/>
                  </a:solidFill>
                  <a:latin typeface="楷体" panose="02010609060101010101" pitchFamily="49" charset="-122"/>
                  <a:ea typeface="楷体" panose="02010609060101010101" pitchFamily="49" charset="-122"/>
                </a:rPr>
                <a:t>抗延时攻击</a:t>
              </a:r>
              <a:r>
                <a:rPr lang="zh-CN" altLang="en-US" sz="2000" kern="0" dirty="0">
                  <a:solidFill>
                    <a:srgbClr val="FFFFFF"/>
                  </a:solidFill>
                  <a:latin typeface="楷体" panose="02010609060101010101" pitchFamily="49" charset="-122"/>
                  <a:ea typeface="楷体" panose="02010609060101010101" pitchFamily="49" charset="-122"/>
                </a:rPr>
                <a:t>的无人机网络安全路由协议</a:t>
              </a:r>
              <a:endParaRPr kumimoji="0" lang="zh-CN" altLang="en-US" sz="2000" b="0" i="0" u="none" strike="noStrike" kern="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endParaRPr>
            </a:p>
          </p:txBody>
        </p:sp>
      </p:grpSp>
      <p:sp>
        <p:nvSpPr>
          <p:cNvPr id="46" name="矩形 45">
            <a:extLst>
              <a:ext uri="{FF2B5EF4-FFF2-40B4-BE49-F238E27FC236}">
                <a16:creationId xmlns:a16="http://schemas.microsoft.com/office/drawing/2014/main" id="{4AF3A576-93D7-4CEA-8720-2BE71288C4F2}"/>
              </a:ext>
            </a:extLst>
          </p:cNvPr>
          <p:cNvSpPr/>
          <p:nvPr/>
        </p:nvSpPr>
        <p:spPr>
          <a:xfrm>
            <a:off x="1738921" y="0"/>
            <a:ext cx="10453079" cy="756742"/>
          </a:xfrm>
          <a:prstGeom prst="rect">
            <a:avLst/>
          </a:prstGeom>
          <a:solidFill>
            <a:srgbClr val="49388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5">
                  <a:lumMod val="75000"/>
                </a:schemeClr>
              </a:solidFill>
            </a:endParaRPr>
          </a:p>
        </p:txBody>
      </p:sp>
      <p:sp>
        <p:nvSpPr>
          <p:cNvPr id="47" name="文本框 46">
            <a:extLst>
              <a:ext uri="{FF2B5EF4-FFF2-40B4-BE49-F238E27FC236}">
                <a16:creationId xmlns:a16="http://schemas.microsoft.com/office/drawing/2014/main" id="{E714B37F-3712-44CE-BC8C-916DEDF7873E}"/>
              </a:ext>
            </a:extLst>
          </p:cNvPr>
          <p:cNvSpPr txBox="1"/>
          <p:nvPr/>
        </p:nvSpPr>
        <p:spPr>
          <a:xfrm>
            <a:off x="1754563" y="134316"/>
            <a:ext cx="1627369" cy="523220"/>
          </a:xfrm>
          <a:prstGeom prst="rect">
            <a:avLst/>
          </a:prstGeom>
          <a:noFill/>
        </p:spPr>
        <p:txBody>
          <a:bodyPr wrap="none" rtlCol="0">
            <a:spAutoFit/>
          </a:bodyPr>
          <a:lstStyle/>
          <a:p>
            <a:r>
              <a:rPr lang="zh-CN" altLang="en-US" sz="2800" b="1" dirty="0">
                <a:solidFill>
                  <a:schemeClr val="bg1"/>
                </a:solidFill>
                <a:latin typeface="+mj-ea"/>
                <a:ea typeface="+mj-ea"/>
              </a:rPr>
              <a:t>研究内容</a:t>
            </a:r>
          </a:p>
        </p:txBody>
      </p:sp>
      <p:pic>
        <p:nvPicPr>
          <p:cNvPr id="48" name="图片 47">
            <a:extLst>
              <a:ext uri="{FF2B5EF4-FFF2-40B4-BE49-F238E27FC236}">
                <a16:creationId xmlns:a16="http://schemas.microsoft.com/office/drawing/2014/main" id="{7ED42BDC-91CB-4A01-AEEF-9CCDA1FBE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8390" y="0"/>
            <a:ext cx="3537960" cy="756742"/>
          </a:xfrm>
          <a:prstGeom prst="rect">
            <a:avLst/>
          </a:prstGeom>
        </p:spPr>
      </p:pic>
      <p:sp>
        <p:nvSpPr>
          <p:cNvPr id="31" name="文本框 30">
            <a:extLst>
              <a:ext uri="{FF2B5EF4-FFF2-40B4-BE49-F238E27FC236}">
                <a16:creationId xmlns:a16="http://schemas.microsoft.com/office/drawing/2014/main" id="{E531C72E-5A0F-4A51-A3A9-382347E146C6}"/>
              </a:ext>
            </a:extLst>
          </p:cNvPr>
          <p:cNvSpPr txBox="1"/>
          <p:nvPr/>
        </p:nvSpPr>
        <p:spPr>
          <a:xfrm>
            <a:off x="2215298" y="941839"/>
            <a:ext cx="5724644" cy="461665"/>
          </a:xfrm>
          <a:prstGeom prst="rect">
            <a:avLst/>
          </a:prstGeom>
          <a:noFill/>
          <a:ln>
            <a:solidFill>
              <a:schemeClr val="bg1"/>
            </a:solidFill>
          </a:ln>
        </p:spPr>
        <p:txBody>
          <a:bodyPr wrap="none" rtlCol="0">
            <a:spAutoFit/>
          </a:bodyPr>
          <a:lstStyle/>
          <a:p>
            <a:r>
              <a:rPr lang="zh-CN" altLang="en-US" sz="2400" dirty="0">
                <a:effectLst/>
                <a:latin typeface="Times New Roman" panose="02020603050405020304" pitchFamily="18" charset="0"/>
                <a:cs typeface="Times New Roman" panose="02020603050405020304" pitchFamily="18" charset="0"/>
              </a:rPr>
              <a:t>面向多跳无人机网络的</a:t>
            </a:r>
            <a:r>
              <a:rPr lang="zh-CN" altLang="en-US" sz="2400" dirty="0">
                <a:solidFill>
                  <a:srgbClr val="FF0000"/>
                </a:solidFill>
                <a:effectLst/>
                <a:latin typeface="Times New Roman" panose="02020603050405020304" pitchFamily="18" charset="0"/>
                <a:cs typeface="Times New Roman" panose="02020603050405020304" pitchFamily="18" charset="0"/>
              </a:rPr>
              <a:t>跨层</a:t>
            </a:r>
            <a:r>
              <a:rPr lang="zh-CN" altLang="en-US" sz="2400" dirty="0">
                <a:effectLst/>
                <a:latin typeface="Times New Roman" panose="02020603050405020304" pitchFamily="18" charset="0"/>
                <a:cs typeface="Times New Roman" panose="02020603050405020304" pitchFamily="18" charset="0"/>
              </a:rPr>
              <a:t>路由优化框架</a:t>
            </a:r>
            <a:endParaRPr lang="zh-CN" altLang="en-US" sz="3200" b="1" dirty="0">
              <a:latin typeface="Times New Roman" panose="02020603050405020304" pitchFamily="18" charset="0"/>
              <a:ea typeface="+mj-ea"/>
              <a:cs typeface="Times New Roman" panose="02020603050405020304" pitchFamily="18" charset="0"/>
            </a:endParaRPr>
          </a:p>
        </p:txBody>
      </p:sp>
      <p:sp>
        <p:nvSpPr>
          <p:cNvPr id="33" name="矩形 32">
            <a:extLst>
              <a:ext uri="{FF2B5EF4-FFF2-40B4-BE49-F238E27FC236}">
                <a16:creationId xmlns:a16="http://schemas.microsoft.com/office/drawing/2014/main" id="{C3F1FD77-0DC7-41D6-A93D-36240A5D2365}"/>
              </a:ext>
            </a:extLst>
          </p:cNvPr>
          <p:cNvSpPr/>
          <p:nvPr/>
        </p:nvSpPr>
        <p:spPr>
          <a:xfrm>
            <a:off x="80370" y="1438348"/>
            <a:ext cx="1522324" cy="599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AFAFAF"/>
                </a:solidFill>
                <a:latin typeface="+mj-ea"/>
                <a:ea typeface="+mj-ea"/>
              </a:rPr>
              <a:t>研究背景</a:t>
            </a:r>
          </a:p>
        </p:txBody>
      </p:sp>
      <p:sp>
        <p:nvSpPr>
          <p:cNvPr id="35" name="矩形 34">
            <a:extLst>
              <a:ext uri="{FF2B5EF4-FFF2-40B4-BE49-F238E27FC236}">
                <a16:creationId xmlns:a16="http://schemas.microsoft.com/office/drawing/2014/main" id="{6496D2D5-7617-4CCF-8FA3-62808A21A1E3}"/>
              </a:ext>
            </a:extLst>
          </p:cNvPr>
          <p:cNvSpPr/>
          <p:nvPr/>
        </p:nvSpPr>
        <p:spPr>
          <a:xfrm>
            <a:off x="80370" y="3653362"/>
            <a:ext cx="1522324" cy="599036"/>
          </a:xfrm>
          <a:prstGeom prst="rect">
            <a:avLst/>
          </a:prstGeom>
          <a:solidFill>
            <a:srgbClr val="493883"/>
          </a:solidFill>
          <a:ln>
            <a:solidFill>
              <a:srgbClr val="493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研究内容</a:t>
            </a:r>
          </a:p>
        </p:txBody>
      </p:sp>
      <p:sp>
        <p:nvSpPr>
          <p:cNvPr id="37" name="矩形 36">
            <a:extLst>
              <a:ext uri="{FF2B5EF4-FFF2-40B4-BE49-F238E27FC236}">
                <a16:creationId xmlns:a16="http://schemas.microsoft.com/office/drawing/2014/main" id="{A486FDA0-5D2B-4D65-90A4-32514BBE5E8D}"/>
              </a:ext>
            </a:extLst>
          </p:cNvPr>
          <p:cNvSpPr/>
          <p:nvPr/>
        </p:nvSpPr>
        <p:spPr>
          <a:xfrm>
            <a:off x="80370" y="2545855"/>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相关工作</a:t>
            </a:r>
          </a:p>
        </p:txBody>
      </p:sp>
      <p:sp>
        <p:nvSpPr>
          <p:cNvPr id="38" name="矩形 37">
            <a:extLst>
              <a:ext uri="{FF2B5EF4-FFF2-40B4-BE49-F238E27FC236}">
                <a16:creationId xmlns:a16="http://schemas.microsoft.com/office/drawing/2014/main" id="{4161DD94-4C3A-44E7-847F-11C4153F718A}"/>
              </a:ext>
            </a:extLst>
          </p:cNvPr>
          <p:cNvSpPr/>
          <p:nvPr/>
        </p:nvSpPr>
        <p:spPr>
          <a:xfrm>
            <a:off x="80370" y="4763944"/>
            <a:ext cx="1522324" cy="599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lumMod val="65000"/>
                  </a:schemeClr>
                </a:solidFill>
              </a:rPr>
              <a:t>成果总结</a:t>
            </a:r>
          </a:p>
        </p:txBody>
      </p:sp>
      <p:sp>
        <p:nvSpPr>
          <p:cNvPr id="39" name="文本框 38">
            <a:extLst>
              <a:ext uri="{FF2B5EF4-FFF2-40B4-BE49-F238E27FC236}">
                <a16:creationId xmlns:a16="http://schemas.microsoft.com/office/drawing/2014/main" id="{1D9B4A07-AD93-44C0-BD6A-6451EF14E3F4}"/>
              </a:ext>
            </a:extLst>
          </p:cNvPr>
          <p:cNvSpPr txBox="1"/>
          <p:nvPr/>
        </p:nvSpPr>
        <p:spPr>
          <a:xfrm>
            <a:off x="1926769" y="5842436"/>
            <a:ext cx="4852685" cy="646331"/>
          </a:xfrm>
          <a:prstGeom prst="rect">
            <a:avLst/>
          </a:prstGeom>
          <a:noFill/>
        </p:spPr>
        <p:txBody>
          <a:bodyPr wrap="square" rtlCol="0">
            <a:spAutoFit/>
          </a:bodyPr>
          <a:lstStyle/>
          <a:p>
            <a:pPr algn="ctr"/>
            <a:r>
              <a:rPr lang="zh-CN" altLang="en-US" dirty="0">
                <a:latin typeface="Times New Roman" panose="02020603050405020304" pitchFamily="18" charset="0"/>
                <a:ea typeface="楷体" panose="02010609060101010101" pitchFamily="49" charset="-122"/>
              </a:rPr>
              <a:t>研究成果：</a:t>
            </a:r>
            <a:endParaRPr lang="en-US" altLang="zh-CN" dirty="0">
              <a:latin typeface="Times New Roman" panose="02020603050405020304" pitchFamily="18" charset="0"/>
              <a:ea typeface="楷体" panose="02010609060101010101" pitchFamily="49" charset="-122"/>
            </a:endParaRPr>
          </a:p>
          <a:p>
            <a:pPr algn="ctr"/>
            <a:r>
              <a:rPr lang="en-US" altLang="zh-CN" b="1" dirty="0">
                <a:solidFill>
                  <a:srgbClr val="FF0000"/>
                </a:solidFill>
                <a:latin typeface="Times New Roman" panose="02020603050405020304" pitchFamily="18" charset="0"/>
                <a:ea typeface="楷体" panose="02010609060101010101" pitchFamily="49" charset="-122"/>
              </a:rPr>
              <a:t>WASA 2022</a:t>
            </a:r>
            <a:r>
              <a:rPr lang="zh-CN" altLang="en-US" b="1" dirty="0">
                <a:solidFill>
                  <a:srgbClr val="FF0000"/>
                </a:solidFill>
                <a:latin typeface="Times New Roman" panose="02020603050405020304" pitchFamily="18" charset="0"/>
                <a:ea typeface="楷体" panose="02010609060101010101" pitchFamily="49" charset="-122"/>
              </a:rPr>
              <a:t>，</a:t>
            </a:r>
            <a:r>
              <a:rPr lang="en-US" altLang="zh-CN" b="1" dirty="0">
                <a:solidFill>
                  <a:srgbClr val="FF0000"/>
                </a:solidFill>
                <a:latin typeface="Times New Roman" panose="02020603050405020304" pitchFamily="18" charset="0"/>
                <a:ea typeface="楷体" panose="02010609060101010101" pitchFamily="49" charset="-122"/>
              </a:rPr>
              <a:t>CCF C</a:t>
            </a:r>
            <a:r>
              <a:rPr lang="zh-CN" altLang="en-US" b="1" dirty="0">
                <a:solidFill>
                  <a:srgbClr val="FF0000"/>
                </a:solidFill>
                <a:latin typeface="Times New Roman" panose="02020603050405020304" pitchFamily="18" charset="0"/>
                <a:ea typeface="楷体" panose="02010609060101010101" pitchFamily="49" charset="-122"/>
              </a:rPr>
              <a:t>会议，第一作者，已发表 </a:t>
            </a:r>
          </a:p>
        </p:txBody>
      </p:sp>
      <p:sp>
        <p:nvSpPr>
          <p:cNvPr id="40" name="文本框 39">
            <a:extLst>
              <a:ext uri="{FF2B5EF4-FFF2-40B4-BE49-F238E27FC236}">
                <a16:creationId xmlns:a16="http://schemas.microsoft.com/office/drawing/2014/main" id="{9770E511-9E45-48C3-A63A-E2E7C3731ECF}"/>
              </a:ext>
            </a:extLst>
          </p:cNvPr>
          <p:cNvSpPr txBox="1"/>
          <p:nvPr/>
        </p:nvSpPr>
        <p:spPr>
          <a:xfrm>
            <a:off x="6799204" y="5804553"/>
            <a:ext cx="5690118" cy="1200329"/>
          </a:xfrm>
          <a:prstGeom prst="rect">
            <a:avLst/>
          </a:prstGeom>
          <a:noFill/>
        </p:spPr>
        <p:txBody>
          <a:bodyPr wrap="square" rtlCol="0">
            <a:spAutoFit/>
          </a:bodyPr>
          <a:lstStyle/>
          <a:p>
            <a:pPr algn="ctr"/>
            <a:r>
              <a:rPr lang="zh-CN" altLang="en-US" dirty="0">
                <a:latin typeface="Times New Roman" panose="02020603050405020304" pitchFamily="18" charset="0"/>
                <a:ea typeface="楷体" panose="02010609060101010101" pitchFamily="49" charset="-122"/>
              </a:rPr>
              <a:t>研究成果：</a:t>
            </a:r>
            <a:endParaRPr lang="en-US" altLang="zh-CN" dirty="0">
              <a:latin typeface="Times New Roman" panose="02020603050405020304" pitchFamily="18" charset="0"/>
              <a:ea typeface="楷体" panose="02010609060101010101" pitchFamily="49" charset="-122"/>
            </a:endParaRPr>
          </a:p>
          <a:p>
            <a:pPr algn="ctr"/>
            <a:r>
              <a:rPr lang="en-US" altLang="zh-CN" b="1" dirty="0">
                <a:solidFill>
                  <a:srgbClr val="FF0000"/>
                </a:solidFill>
                <a:latin typeface="Times New Roman" panose="02020603050405020304" pitchFamily="18" charset="0"/>
                <a:ea typeface="楷体" panose="02010609060101010101" pitchFamily="49" charset="-122"/>
              </a:rPr>
              <a:t>JPDC</a:t>
            </a:r>
            <a:r>
              <a:rPr lang="zh-CN" altLang="en-US" b="1" dirty="0">
                <a:solidFill>
                  <a:srgbClr val="FF0000"/>
                </a:solidFill>
                <a:latin typeface="Times New Roman" panose="02020603050405020304" pitchFamily="18" charset="0"/>
                <a:ea typeface="楷体" panose="02010609060101010101" pitchFamily="49" charset="-122"/>
              </a:rPr>
              <a:t>，</a:t>
            </a:r>
            <a:r>
              <a:rPr lang="en-US" altLang="zh-CN" b="1" dirty="0">
                <a:solidFill>
                  <a:srgbClr val="FF0000"/>
                </a:solidFill>
                <a:latin typeface="Times New Roman" panose="02020603050405020304" pitchFamily="18" charset="0"/>
                <a:ea typeface="楷体" panose="02010609060101010101" pitchFamily="49" charset="-122"/>
              </a:rPr>
              <a:t>CCF B</a:t>
            </a:r>
            <a:r>
              <a:rPr lang="zh-CN" altLang="en-US" b="1" dirty="0">
                <a:solidFill>
                  <a:srgbClr val="FF0000"/>
                </a:solidFill>
                <a:latin typeface="Times New Roman" panose="02020603050405020304" pitchFamily="18" charset="0"/>
                <a:ea typeface="楷体" panose="02010609060101010101" pitchFamily="49" charset="-122"/>
              </a:rPr>
              <a:t>期刊，第一作者，已发表</a:t>
            </a:r>
            <a:endParaRPr lang="en-US" altLang="zh-CN" dirty="0">
              <a:latin typeface="Times New Roman" panose="02020603050405020304" pitchFamily="18" charset="0"/>
              <a:ea typeface="楷体" panose="02010609060101010101" pitchFamily="49" charset="-122"/>
            </a:endParaRPr>
          </a:p>
          <a:p>
            <a:pPr algn="ctr"/>
            <a:r>
              <a:rPr lang="en-US" altLang="zh-CN" b="1" dirty="0">
                <a:solidFill>
                  <a:srgbClr val="FF0000"/>
                </a:solidFill>
                <a:latin typeface="Times New Roman" panose="02020603050405020304" pitchFamily="18" charset="0"/>
                <a:ea typeface="楷体" panose="02010609060101010101" pitchFamily="49" charset="-122"/>
              </a:rPr>
              <a:t>TIFS</a:t>
            </a:r>
            <a:r>
              <a:rPr lang="zh-CN" altLang="en-US" b="1" dirty="0">
                <a:solidFill>
                  <a:srgbClr val="FF0000"/>
                </a:solidFill>
                <a:latin typeface="Times New Roman" panose="02020603050405020304" pitchFamily="18" charset="0"/>
                <a:ea typeface="楷体" panose="02010609060101010101" pitchFamily="49" charset="-122"/>
              </a:rPr>
              <a:t>，</a:t>
            </a:r>
            <a:r>
              <a:rPr lang="en-US" altLang="zh-CN" b="1" dirty="0">
                <a:solidFill>
                  <a:srgbClr val="FF0000"/>
                </a:solidFill>
                <a:latin typeface="Times New Roman" panose="02020603050405020304" pitchFamily="18" charset="0"/>
                <a:ea typeface="楷体" panose="02010609060101010101" pitchFamily="49" charset="-122"/>
              </a:rPr>
              <a:t>CCF A</a:t>
            </a:r>
            <a:r>
              <a:rPr lang="zh-CN" altLang="en-US" b="1" dirty="0">
                <a:solidFill>
                  <a:srgbClr val="FF0000"/>
                </a:solidFill>
                <a:latin typeface="Times New Roman" panose="02020603050405020304" pitchFamily="18" charset="0"/>
                <a:ea typeface="楷体" panose="02010609060101010101" pitchFamily="49" charset="-122"/>
              </a:rPr>
              <a:t>期刊，第一作者，小修已修回</a:t>
            </a:r>
            <a:endParaRPr lang="en-US" altLang="zh-CN" b="1" dirty="0">
              <a:solidFill>
                <a:srgbClr val="FF0000"/>
              </a:solidFill>
              <a:latin typeface="Times New Roman" panose="02020603050405020304" pitchFamily="18" charset="0"/>
              <a:ea typeface="楷体" panose="02010609060101010101" pitchFamily="49" charset="-122"/>
            </a:endParaRPr>
          </a:p>
          <a:p>
            <a:pPr algn="ctr"/>
            <a:endParaRPr lang="zh-CN" altLang="en-US" b="1" dirty="0">
              <a:solidFill>
                <a:srgbClr val="FF0000"/>
              </a:solidFill>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36281238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4741858-C536-45FB-B51A-1550FFC52E14"/>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BauLUoIw/En9EMAAF14AAAXAAAAdW5pdmVyc2FsL3VuaXZlcnNhbC5wbmftfXk803/8uGuSHBM+uUc6kELKkWOLSp8uiqJPMVmOckzJbWYlVFgnciZFJxZNchaZcozKOW0iphhmbGOz/TZd6qPPtz9+f3wf30c9HlHb+/V6Pe/z9Xq9z9ntsZEUVxIXEBCQ/Hv7ln0CAiIAAQGhc2KivE9qDl2k8H4JBuyzsRLIb1b5yPuPiOfm3ZsFBDDoJewjvCcFFvtvPxggICBVw/8riIPfOSogEDzx95bNDiEulHfUgg2eB43HObvZgmzBFbMAWZ/4qhSyMUwt8nWu1RZM9OU70peVbm2PipYDnLNciQLe27jZK0FySPb0gUNxglYvXp9fe7a9r9KFjCioDM4rMyvraB69Hj4YcPlKnkWZoVlAk6dn81TFWEZAR+70zDQeWRk61eZoXFA+8aqNYYucsScdrxYQltCf9wOCE32EQ0eCZzj04Xx2VoidmLrIkShBUQXX7z9cu0RvcvEF9+16H3e4yIqdSp8JqVnHkhxmbqqcP5f+Y1S9YN9wPnc6iysjJiYyfwr+D6frqHrh0QmM4Lk3b89dmTJ48QMojSTIB8Hg2RFP8BXRh7qSE4Pp3LQ3Bifj58/S2yO6XPrJcI+e26y64U+Y6NsKW6EUm5fGgZdR2woi2yQSFdXSdqbXq3BDM3X1ToxUxMDw3x72P8Z/2Cgz9XlglpgKNxDE3QkVKVeDf52w+qnkrqXi5szeM2l01k7ozOVLo7LPY3ZuOAtldXcY1YyBOOOxFzIygKywIY7F9Icrjo+n6SVViLVTT2qpaMYw2ZJR+pC1DEya6uwEaLabBb5zOxRDTmFzPwUNRqbDwnHHP1ADoadUkbisL7gNerhetutdCw9tGHQeC+sYrnpSRcsY6+l5cqL/U7ifWU8N/fBNbXYOeCZnd7RxK7uuKoszmWdMLTILHm0cTEFMXMlKf/AsHmF26+AskVEZvD/2dqwQNTNh7IjdUi4IzBMWWNdd8MzrGCF4OIGQj/W9Z9erQiDUmNYZzbhHf6OvuuSuv8QllFFe64jUxODDG9OrVReN7suuLvw7EaKuRC1VKbBWnrbGMloCt+5erm56NIMc1rwyEbmhhspRSSzGcT37nbuqAoy7FMUcsL6E9WQi8S72TViiWey95DCDr6yKVTY5pAVcpJGaqNB6gZvo3/sQjhhu0zoaYdN/aZGO2gUuHte9bUA2i1k7DMYrLi7tGV82o2IRj8sJDelFLcpPSuhIyHKvuQJuUM956ks+HXQu1//QFRXJE2xz+hpPYMRkDqhi5mC0ObWIOcb2E84K0c1S5tbFhbev/kRcl1wk43ZdTONkkpWZfbbzqpoLiOFzvsdKAkN8umcTuBw2GcydMXoxzCUjOeQ0ul67TEHGcMLAOpnUw31MXLg68VCNouB05TGk2tj9CHhduDbpDZVzjvyCZd7RUbm6P+QFjRaCCwiwoMIr8SUPPTvCvR21gEVXsA/N2gOGTG8524y8yQYZm3aEVodJV128e+2fb0QJFL5yVoiCW3TzWBy0MEejPmZdKgd7zkf4TIiucnR6pUqCla5y1ZCn7FL0i01F10FLABOlmEwfdoDyenUx82u+Zquf8oSztbfOk5xjNK2acFItVkLgZvYFXA69VcWGpsJS43rkqKLd/YHoWRqYSxt+b6VLSizHwUozIxKYB3WXEWTR7r6EbZyLUx+wfmZGBCtU52gn2muy/7GhiJf13RDdT5dZqugXQYxINq3iTaVNvwkuXCNtshPHHAspGORsS4B1RehyzJ6XvA9f/0mu4TFqT1lmBLjOIM49dth0lVz9uAaJgKnsLHBiZJMv0iOABaosh1mxF6a+TsGzbnlBx3FfVdPHWP+YFrBqO06vn6qaE2D6OilhC/tRJmm6x+dV/7Lx9zbA5RJx5MeL9DhgoVhml5PWRXwDdCJ2+HzHfT+C6WZnHTkvm7H+qpxQvAxHZRo/G59rqga3jva69ehIc7ichI1jP9WrvXvgJhWfNv1YMkRUkocqZqr4yHONbAir9RxOLXxkahs4MpNQTMkRUTw+ycdX9ohLuSMM2UfyGY+VPGE01lVdkg0JB51Pb7qyO7Rdm3iB+g/FVB0vW9psPeqJ8c2FsH2YBrfF1N2QUhaxRwuBeGPraj0JcgTykDH0q7Uy5jPc1xpUxS7JOT29E0mMKJw1tvGEXWeHbGYHs92IkSrqS5aBG2LcdeXqFUUxI/nHcG2+ZmRUuYNW4VhduIx4sWR4jEio5wzbWOnTna3Ri01XgtM4zFBzvW2E2IatwiYRCSGRkREa3DLVY5YeFjX9hunaLaPhHPmY4s4YoRp8TwkIY5KM2qnCjRjbYpgx1sY0TtxpZq9OjDV9aEmyrrku5Ks64QKgjGRFcAcqxLsZyLclkkp1x5+ukVMQPU9pEiPQIA+QHaYrPI0/4NJ6pF8AwhtzcIpffAdqpYLJTi3g2XOimjaDARsqVVENl3AqJ+KRNE/T0wqaCBlg8dnEwEF84mLATYxis1zcoHokFT2lUuZLNmcme4nj/MqNfToDciFlpL1FYsJu0eC0EeZBlTG2yWYRgKLKh0eYXcQc185TY+KARGe8XDbEhzyuJmRg39vDkOfZYDjJjEoKhaIjwB7j7c2NLxlDPEEpEuxGr/IJ5w7gLPZIAtzeWduEyr6wxmuYXllJN8Dez3h5qpnxNJC19fR3f/NUMn2tXD1+YtDrUPxSrGQkYcUWWovRiOmrlOF6KLM/eYqeKYRJVAE04ia4sZrna9IyJce0/UewGbRq55va5kZy9SzRD3JjYkJu2yAbXk57sieIAtM9IXvMqyqorubGHO5FO3VPFYd2w61awOE4AXVJXFCtjVbSKVtUJ66caxMZfyND++IbTlEm1fIl0PeQISlGcjrvb1jXe5YeqYCqBt4o10knqhHtXXl8KDGmV0gaxDAUTMisd09nl393jf4Zoqt4dBYk0UN7mVvNwB0gNNn5FS3XrbSf6sTqWNQtimAmC3bLPPPRPfkUXu5iqaZR4z9ZWHEhrNzFLyCQ0BzYu05GfItvdxVQvyf5zkv/aDDYFoSyYsmgnIzgS1MY2l4WxcjH6qkjEe98CwzY9VZsZIwk7oHnEzCFI8WwwGqWGGMfvhtjcukFmhLeJ6WEk004lHAjIozKNSVo2rwKeGtOSjM9s5r4JhSc6IusUPdWfGbLCuUixqqs4Z9KKAhVQqn3O2pnZcD2Q7Fs75XTHX9LleKemSZWBc7cnhceXObjua70mXfIQ5459L4DK2ANMcvEJo93BBU1fCXHpCdEa7xK81zAmfva6SSD0lsyOOQ7HPdye/lf3t8DCivB7OoRq0uPs1KihfY0eiOlO5Fj3xc6KRotxH+iUUIMsC5Y6BRmr/e3SAf1WBko3vhA47DZdtbYrcYfopTDzVF2EC3X3J+CsOodkmKAA2G9K+HJO4lv/3moOD/4yp9b65z6wkPIqfu61i3W+eFLf1M++FFbLv4Uxt3mzbTGYvxyScNK+PGH7T9ET47CwQhaGqmHeUBY9KfArZ1HMHU5GXGDHyOuB2+j7FxvL3IRelIp0mIQ3PgD0F78IRfF1i88xEpL4+iPsSFQXAyw4vQPGAoIr9moLuf0EZUstkNE8UeQ/osiK08v3fwTCtk8qi+v/5Hohft4IeA1tZBzN36m03+CvlxL5hvoM4bjk29s4ZlIznTTTr2KYuptIZ0bQifWxQVYpSvfI5/iLXsjPu9888nZWaG+FFOPLzJQheIFPIfSHF1Cty67xR8BvwdJV+5T2WvquAQQLbTSRN4nqZQDXaUijPsiUZGSbCYO3C5+N0r8TnWzeK3pzZOJy3gU2+Gv06n7ZkxPIzED9tmDVk8ptyyZe8wJoEM+zkdc6zsiLSgUxqO6n7ekjrrcUO9RF9PtvJWOEg38Jb5bPK9gBwjAwfWB0DXa1etCp0U055FBVUHBW9Q8nw+0FUpqz+C1M0cVNWW/f9+tKm8nKK9wHzLwz5HcKPVn82gOWSRalyqIvs+DjUeWM1dCB9QP1s37PirIBsBbuE7HrvRAirb6dv31/w23wbzvb7zbKyhvh8KIO+TLe4iLLY2fx7hTrq4PFMef8FblEWyTyXVHqcvu87//jq732d9CV/gPun/Q/V+L7syd6gt6lU9KESz6YCVrtGymkpwZbhRMQjAeVMLSTrLcDsHSEGtzFqaH07aGRyMVcYMzg01pReICUotXuKUBhBsKtReCszA+yb0r/MRw+8NRIZSEpBsBMQVFvXr8fJfg5tOXvltUlJTEJClfFyk9yNyLsvYQrw1wI6yBoi1nvNwNGtLvLkx6z08aD4Kei6t0R+GnQnFJy4VQncugtLsLc2LwTVDnZWf5FO8i5FCQasBRQyBQXMX+MQ3sqNXy7GX5yYu6sHneppdNiXY0eSxUljr2pIabYRa8x3n2ZQOY1mjoiFQ80hGkNiPkq64uZ1J8PDnUZcH11r3ZF3LNXsf/eBHilTeoaESbYCohEi2Ec+Cw8fLip/zXF6isaFCY57FMkGbv5fc8rNZuot8tQDROtFF6/hITAyTeZU9nHVpQQGglsi7v34o7pFHsoYzOgTWE0jV8pA7N0iyhCyJV/jD6se1e1I4iixfDamWJsJIAKB8J7AwZEbkgEs2EHU4sOXkTbFdm38Y1wyYeZjghwWzIgFg6XDEbsmg17dXmR/Hz2Uh7LNNuvh+QeAybF9b0KkzqXbP11wHXF+R6ekFC4eBdHX+vIou24f0dAfVBako8rO/ZvDdvWLyQ8KbnnS1s117jv73IYoA3YCM2AyfCE49Pe03wJxcUVxPbJUce2h9wfdCVOfF4z8GOSoq5EY9M6SdX5EIPLEQm1xn6M6W8fMhYNmQl78FdD4eKp/YvpGW9xQeevU6+w3uwOp8CYk2vPD68Uer+gqpefWQtytPZk+e4Ow4iClTl7xxe0ygHXHG116HwYJ2e4TeSv4tK8uTI8yJDrsJaxJI1ZKd/++bbxoY7O8HZ1UsT3Uisb7bh7upPx/OCviqdnDCiRGe4Myy7elMiLZ3x6GSloT3kous8JG8ICwf4bfEhcB/ywX94qCRotKYyTXITh3b3OwJii74jENEtdejRfaGKWCEM9JprVNy0w42TD/X/PSvtmJnPy8vWqB36kNqIhW2Xfha2JknXQs7ESEHdzfIrLebrwtCX9WLselPm1oIsyChL39i1B3dq+XvNrbWwFZ0uVsUe3Z1drfFMQGY+bvOZM7cW1s5V93+Cp87OFfo/4PWAl23JSwANsn5hmfkwmxrJPeGZXp/z9KEctN8ozwI/JMX6feBxgVjIzm4IJU6vWXABf07Q8zXp/6Ccm4L0wGAPLsG1N2XAnFH+C5BDDy32zropVLGBm9csV/+Pu77+VsoDWOrCTmHXm/VODaZr/GmDTRn2NLKaQi3WsXK5wvjG/0Kkaz8qFhT5hGCnjn3nyOXJ7QJ2bajK+SBHrZzZdyFN2djv1DKJWiMclvWpamHnwn8ap7YlAMGdZQTLStRixUWSYPYLct/U94IFzwmaOAJ0OsQNASKLt80L0Dfp++eveh62HwJIshdc0FQNFK+lbwE49B7+BfVKU8WG9wvKO+3hKa1qeuOaRS/Xz18g6Q22U5bngQP2L6wH5OPLHzjyggrThanitIfgZstz/s37F/aG6ffPFbrwph/4hej/Qf4/kXdLGEbQuzyNg0d7Qt8wlI5T+y7ouVCC2WWUNSA0TgpBVPrU3mApvpAiTL6+OlmYIQ1mjw+Olo1FvmEkKBsb4c1pjbrBGtjQ8wVeM2Ol5MwmCqGkJH+dC5kfPoXpHpd7Vo0tYIaaj3q7/IKk5f+gK0tWWaOC9G4eTPQwURo0jdzdFUV6GugdwNO5h2WKz+pz0JZhU52V13n+zFSn62rzAC/sWSdwrRi3fpvsN/K4K6Z4LnlNPuC7BOBmq4ZkU++3jqWsBYIM4gZNIv/C42VoTGMOuKo/dFr+mZXuFbRk3lAJ+sV2BCtEV3b4lXt/IG1NiXHWFUlWPiWu4xyiHhdro612YdanxKKjK2Y5ZfhFP2VT0QFKJc5ywNuj8CK6hNXeXmS7mfbu06tQKC/p1br9Ny/1PNiutyoxr//lZwPqLtlYIvkR3hB0Vqi1fvDqtBcH9ta8Eia6ecOzrl3gyRZrxya4ZWYTIr6ShOTOOqIHHpyJ0FUa9HrSj3Gy5JhlpkGnT8Q4eZqvVsO7uiqIx/valAf5BbOUKJfO+6pGrtDwANZiHxOuHtnus3PdFRax2SWu4yUOZkF1ityicfzi4+MMZD6obch2kkvqexV6kAckUHy+rbpB3ubuRyAadVG8wjf0mT60zMOV5Hxs9ZHOe+cpC2IpJIz7T4LzenFPCTFm7YRIDzCnzPd1f+l0F+dwcPsJH7M+qlcjA7FVYCmBmDiJM8KyCH5Q5X2161vHPbV4q3sa187Art/B+UPdpulEQACtlUb/ZmPXpT2/XxL2pQ9VrSI52XOn0ZdgKBc3WDqbmOVpX0UxpLWK4GgEdQ2r0z7EgCBIfKqNvflhx2b9+oGAQYjRLGX3bMzuADMdZH2QhKegBHoz0V/fZhgWTgDefJcroR8zXO/b/dej2kqPOxc3eicH256mla/RIa9bQC8y/3LL8H43RUVhcjem9iig4NYo5hidRus6jAuArbDkTh5pFlFYl7a5enwPF5ZdXUnpbI+Gm72m4ABu198jBLrR+3zKWo8oi3+IP/ees/WGutyTHtaubxpaPK8ketL3xQT0rpJ4cfAgXufF1Wlms/LHx20XPEw8JD9sZ43XRRoAwDaf0IsBdB6rOdnZkPKgxgP1yJImkXo0WAK+q7NZTSFSTqNd1lDm5ODWRiWFyPQjhPUNycEciwcLatc04dxUudVGuXplAQ/NLGM2IZAURfeIDAVFsbdvZl1nWYMtLyIxrqQgFVleckHrl6bMSu2zUnbYYg8iYWapqg0Du1BsLSsC00bhMsgmbmYL82LR8uV2nUE5NVNi5qTMBU0FL3h1IqWWICIjnc56MWOzMGjy0RtAyRMbnlKuspxWbaPS9BYXZw2j60yVBugFEsXBJHTHcS64nWD0qdWfDN2sQEh08mPujXK2MfUwrQ2LLVJYf7jeV8mPWxhDLZcQn8hcRNm9rD/wpss05ryvRu3Mij1VuAW9ZkolonAbz2De3r+wwTzWdGGWZzBTKoX+DP8z/M/wP8P/DF94eO/tZJd//uG6IXnh6aoHkHTNLxHmXL2d2iDxdS4747mqvks45fHiQ2L39/Fi5R2Avh4gOe6V6QF+lPTsrmvRrtlkgcf2Zl/mFhO2tZh6OziQDHXZAYKB+QvcgaTL9vXYVewR48XZ7ub7TyXRdkr+uGFFeq5LYxe1cJdmX2norZOJZ/p/aEN0HPuv5gRn0xWtgrWL3X+YcfDIf/YzdIzRDs0n/FV+2GazSZIP9c9tFNQ1JaD4g8lqqOfSgccrs39svphL/NeQnQODl16ZSiUK/9AMy/uvxgxzeNfNcuyKq18nu6PMpJdUVYS+P7vMSK9i8nVbSYHxgd42RyiiwmhvHpJVgjQr7UL0nVttlDU74mksbcnsHZTm9EobMYjhY25VMO6EGd2U/o71mBNJyQ7iU97Y9HtBbLXozZdTgRGAyJk3WX6ZkTMfL9PQSHb/BUkBqcXGxNnRYPhNUYsNJVjMXy68+K9UQMBFON/vU90XoHcajFeMIcaYfp1LCxxvLJWobYyyViJvNF/tIak7UHEUTAxx5je4yksV58VswN0PC97oAEFrme0llYEXGeiID5pCqGe4FZXjZ/VUHMx2B0OPPLC7cWZJlPF+KFwH10B1+0LUAAWTh6rYUwfULU8bBEWoISb3oqqTWKtqbRbXHSdTOc3IOeyM5pf7iqfe7O+9m5fZ7R350VjWfKBfqgROCqoc6o04sctEU86pU9BisDfcD6mdCRtM+dzoK3QRfvO4tl2O4dk55XK+jJL1eoMeoovpdJbW8qjZem6JjT8sMfFmvzrnan9+XRAF6dt70a5/GMp9GrBtETneukY5u/q01GD2one0pGsjppmJqz+PHNbXd97ps3svyhmkETIWTvLO5SGyuPgICg3UHU7X5AX726fnx7l2vgNZvOyvKcMsOL+yv4pQsAwaQf1E5udwxCxcf2miL7cubCIwpqA13yS5KUuSi+zAMyrolR0ExyJyZvjo7tH7xgrs3kXgJ+eOTY2F4sOJQK2RmdANndLm49Vt66mqeO+0UTomYg8Lbq5W8JiCYR8sW1sz9YILWq/p2hHQl7nkef2AiPBc8kb0bwitMU1KXPmFCA6SKsritV6jFoyeolJe6kgan22xlq6ovOeF7afy/j8meR/EMVcD5efNckM4NdLgiKl0ZnCH47oraDLXxpAYSQkjYn07GWGs438hM/1DdO8hY/Str63OipiQbArilDvD2QwaHszN3X3B9+U2TgOUM0GsUUXjwuiIAe9tAuOzY0jubtvZRk/LgH36QIbLnX+wPeXNZ+YYZTifUYmLAcuBcaKbrFBeqTQz69M+z6UlAX3TpYnKxn6HH7LaHx4q4OpuG7ZdDHArc8M+09dV4CDL9KZJGOm2grysyBlJer/t6P5tLYTrf/kK6EsA3LZBIhEDa6BdWwJApK5izzvA4XrcSVUqnKPrKVz7dLlrfVYJd9AnSkJ9AhOSwAybHkgu8FjjQDdOOheu5zVKbutxRMfyBR0y1fuPnyJ8H671xBe7jdL3H3LcMNTFBnOY/XAnXQ5YacZrpH+4xe6G89/NSgpG/XnRQpjdFIkYZ0OA1MNn2XhvsBVw847Hm/2sUV7jARY1duppXDGRGNCyuFUWlTEJYc1KcUiC+8lcSHldPqWZvEW/xXK1+YuTNei1KkXcE2MAcq57ehq/vQz3mF+3UOkeGtRF+bBjGwa2I4mrey+ipdPN5Op9X7GER8QB2HeHelue+oS7sGROLwJFjH+wU7cZCDgeqSxeXCSCTWghi3E00eYTMRSFJYDlXgrEQ+pps0wTqxhJ0xz1zPBXEigjkzjFFadRnDP8ms4yAXgxh+SVmA37ahnzlEyKp5tkWO8RQieng24heRngSVFrP5oBQ86keF1Z5jKQRhwYE9yoNT1e2sW2UQDuDomwsSbGCFEsBLAV7fmDSF25TiyUMoISE2s+YYvqjO3Ms3c+xJnBJ8yJx/r54iHlGxnOYypptIrLuY82OgoBcjOgikt3Wdirt4NAGiYDOcKtKiVNyPhJnGPElt6lvGzyulANWrnWJ9pI/Q7RCeMMF9FRYg3DR2xNRec0JU/FtYE+KxrIVgF/oel24dgYoS4HaThxWQOuiT0RKTxNFiOPU1Gd2PJlVpFXXQ9p+XtJJoYS8UgObTf7XIW2h/jRKxkJwZHp6tzDR/w6sB7mwtG2kRNXbBARriOZQgZvXJ80i+n2eTM7lupsjIO8CL03RrtqB9Hq3d04v2YMU3pH1xMpbngBlVCIETAVJxF19bJKKPjZjP5tZ0oTTBve7zNWauxQNWrCGeFqlMWluIddYwRCSVFikhN46TrvFzipvjXgoJZKTiduEf2sEAY63Vbp0uwR58HpRKhagoXkeS5N4LTUuuXEO4iqvapgHPqL8eLvdNrbqChoDCf2bNEEcQeztH2Eo3wmDHW9uEhCFkt5CeBRNpyrWuYIKYOXZhA8xEcOMQymFC0Zb2VoR7SACQGJdThvd94/Qs0uqCd5o7cSb4yn2Ll2RJKha3hWIy9GozTD1pwanVnYn9myC5UonQmVYp/87vBx1Zjd8AjzG77jRR/RWdJVMZqTrSnwJSJupcw3KAwRez0hC5cx1E8mVNLwkoOw6ZkaLjoLNzwaRqwMBB3Kok8bWCFfxYUSwTdmZZGhOc98kTMFkhJuZn0w0TKOuasIAJN4xBWIx9sdIVRNszsT07MvslQ2P3NAQd5S+kHcJ3Y3+iv3abVQn9F2VodFLvZ/oPp1z4zJ7Y+PR0IAuT6XbRcrhB2m83xpwfenG1BQqW+aOKWgAPe26L8qnj4jc1otbVq7xNTjvAloKtRyKd/Bhs53sP47ary7anRaiPHwVzGhksPnWav4MQrwlL8BdRuFlvDpianf1/K706Hhg3kOvXjOCH7P05JqpVSuM4s5Glx1CNx5DOyVC8lb1KwnGmnwfU+Me+9Vj45HsftdSVmMQwE1yKFK5PslUKDEqU6oOGCTuVekoFOHnkBiSX/TFwYcqe5w1xnnMKpIPiju7AWhWFFBCi0i+gY+4BpPTNWbYPNrHu7/uBUsRa4rfA08NMgVXQzlznRk2G4yySo+UmR3o0jY49YN/GTTiYCerwGbg3D3VIND7zQ5a5m4nKf4Fi1/Ft03G+Jpkct/POjTi9qJSI1v27pnNvhfT+q8vwXAYaK5Tvp2EqJqEeObvz0+uJxI3trz8+z7e1+uzpITl7MWBGkMjR1ezffNEz/UoEqTOtfcjRKf3IdKdgk7JgsKDZ35mNdAPsE3aVH29u4NjOR2U49ExS8CKSE5+fpW5x5ewN7g2HvN0aUrYvgQSQfAD4ohixOhDuybz79Fiu3VAwSJgjtCOi32gEh2Pyg5zIy/uUYEpyeYPLsSUtGW9gWMsON7fO6L36me4vew+DFXtND8FOFJ5l819+/xYHRYuHieqSRLuCek42/xi0rvVLGCy36Aw428hTstk29TOg/wEBr+Rac6P+/F+D2dG0IWv0hwoLCJT/cL/FxC3p9t4rn6qmkGkhtMOl5d/VyiNtyM2E91ITH2L9gLQyRUI9k4pA/PImb5uIQOXMsU3ejLJwRKPo4RVI7rr1gnN9Qb7fy3p67mrOe3JTs9XaGawCLhCB7fdKuEYGNTrwJrdwlqnPmxai8GSCKNd1nLK3xugQauvI6J3zvvCQNeRIQJetmvU8ieI/m+iB8zAN2q90WxOvoHBLOrd+gJwO5icAm636jWYKwup+CdbJ4v1FAwtzvu6E/JUAOcOZItHs+jWeHrJVEfkNMvq2AjCl/rrim8SZ3KPpyQTwkGRNKLsnxHe0qLpud2cjOSKydvN9nbWgSOx/B3Vs2vmR44zvdcjCru7O5IUM/t9PfnMJKtkOl9qNsOvVWc4SqjLGbtaiNpi8mW9jEwlwYGezmeFVpTIRB/u07N+NE32uuSqkt5cVRlFf1xgfNGndbiLQFLuXVxg4ERW2lyhKXcmX2olQ7qRBi1UrzD1nL6g7JQgb9aEaAPg1ML9zkVfJYXaGj+sOPNP99OPZXrtaO7wOvwzb/PybB2IhFkM1Kp+MqIu9X7dC6O5TnvRiorxVeQo/ngbOckZ7HN6hINvkwSr2jiqAXMgifyXHIBM5R1kOx14GbpubH3njdgxYagC0hC3Sq1C2TyxLRTZGXYk0omN4TCD4ynAhM37th5TI2CW79mfLxGGgpwZlkula2Tvr6WX3L/ocVzFxVwVsjAXj31EjPY8c3S7M0bjLqYOFrOMXxBipIqiRpiaQy6MFUndmzD1tYRm+1ASTs2km1usxcWA4l4EeDmPB0Wao91x16gH5fkCedOEzXWpg+hvJTPRaBuHwytfPB7Lwreezgb8qCkIq9aXyXOA8FU5IZERn5Q9xCUAEcCJRGJozY8x5LFEIvr1RBCSQj2TcFUTQ9pqHl7rvsg9snJeoAnFN4AqWN0GEE6NPPfotWsKF77NGATcsO4wb4sQ8Huvax0bX2VCjj4H/1y0GZdUmSPOie8I6OdtuoMRTfaiZQd7JHlbe9V1u6MKn/ZW4mWPsrEUnLMfad+xQobLaAkA1vGJr/lqFQ0HuMQRpWB6AGbRTcxL9GaR1uAOVm+hnJ4UhuzdkJmRzG0bDS0cNToDZHhgIL5begUdSPQ9/Jy9/mqzkuOyWKACRehmkCbK1nBO0B7ptCi4Jpo390RRC399usMKQWjaWo6+7zdciXu4bFxKQomgWIjGXZclGcNjgJOYiH/4LNsxICbnUzQYyHESkXALwivkg0hCuhzN0E2UE1fZzFE4liAozmXkZvWKjNC/KJFTZ8qcgdJbmiKr/DpHg59W7Si2IeZm0eOC585DCWseIGVgnf/NeyTzJM0qH5L0r1qFR3gqv6Kq03cSiRjzsRHXfqhSsAnVcIOUWHKdnez9WAfj+5BM6x2Et49xxR9Q73SUE6BM/3cpzPgutfVRx/RXD8u29UH5z8IKeeMe8oIFBNUhk0++I0FeP3lW/NUB7iHlqlChTslMrZHe/vaFa5R4NcghNSnoZETYwpmdV/rLx48JKufdhuE3xeiPYQ0nj92BhUkuqes7d/QAcUbS7KL3HX0twLWK3TKi9V683eaCirsTLDwO4r6phiVPFMk55sceAdCkuf7nvif6i03xjya2+9Xy8n/Ah6Ilv7Wne6qOi3BgOh/GQZ1uaGy60VTfBiiFzREUXau55NebXK4MTZng380djx/E2zoObzf9bz4HOgX2Xrg6eB4VdiXpxQMCwuyQzjTZGPw9Evb3CHTB9YAB9dcnn6GlHcwEAkZNliLSEd3jYYnXvO2AfsfFGYpoRyhiEBaDYgz/gmewjogLJp0TJ3vqpaJp6x1ffV9k261uGTjqfHXHjxX03hH6Fph+y6UvIudjp1uQNclgakD8K+QKKXsJR2xd4AAPP5BvXpszVeA1z/4uut0daOdPOi2zWtBa3+3Tz8MX6AF3Vi8CHOQ54QN7y28ZSR+RirtppCO/ptf7I7ItYhr2icon7J34Qa6x9vgTjleDHD9wMINdEPKZp8knmOO/8VOk5zKmtw7PBIV/6LIeUzarYiP3S8iGMUpVaOtc6xbOILZFQ5Mu83DLmfhCCZ+SlWvij0xWMD5VGCEnFiNfDRdQWJVNJWRZv14gQiELNpXoTL2MQSOC48Yub8ggqxUFM+j+AWMVTD8/IjlHw9JKjjdQYWgceEIUvKCFK/c1mufNXN1m392wo0bNi1tSnGMp3aQfr2X3wMVp2xeiBN1UEjJ5v2zTbxgyFmr8PkSnpbOJw5LSVDy/SYlK1zXCal/mRh5nhJ7iZ0V4sUyB0ImjHVcHb4DrS7hYIUqqZqlKJMa8lE3XBGbUTzC/6h/G+wkAZGTOSDfCL0iUV4uH6e8K39c9IoVT4YF4qUUVOdvZdctwoBXFsqIP4AnRaGlxUTixX+0Azw9lwDyNBz1PjR7qTpp/8H69ZePzxOhdd6QuUb3A0MRBaLxc9yiA6kSZUMu9Jv3iZ++phMBhvwn+IpuaakO1He++GPMNFdZnguYqnv2HSfAPnw75Pek/PNXn4f/bKK+fs43EbVQy3OOARu/MAFVqvh5vbmpq+t/2nj/5XPX28uiSm+/xeLqF38zEqHCVt+X/DGS+P453yCeq4pYWjB4vPlfKC5kkb98zg8oA3be9UVfkv1Wvp74ToB/ec9vnzt9BECWIqdXuDS1pX87hPkV/YXM75fP+e5yMGkfQU1z9TcCDHwnwALx63deRK3gTPxdnnr/a+G5sek7xf9tsb9+zjP2jWtvYy227flGgAbl3+OFwN/sgSshGx0DvtrGtN9kfsqhHb7h8enfvk82/k1eXGY2rKYezx/8fs7t95ivX3K1m65g+i1HXQf/TV6soCbb9rUdbvoytavfbzLf1U/7McXg5Pcck/ibvNjep5dVe7809WsC0iPxe8z//6yIuRIAy6m7tr59ZqmNmDHkdDKyS6IKFD6CuT/QR4Y1SIO4LbGWp96up/4DYlYvolcSDVhXCHyjXFlJDJomcSgkYm2wecEjImz4xAiNkbFEh/ywTGfJwbqtl+dxt2GOu7niAEtGKd75xMzzZZX+dgFq+IRtlbPNq2Y7RcE2T9HHojVD6ju6psIwerGjtpVBZbuURYoLHA+OGbAOhObbVfsI2ot+5/yBubNBKcvlmDheytoUXMV6t5sd7iWrSg/aWFCa6HUP5jCbA5od2i+clTPe5YDjkutZ+ZDlmbLDce5uFtOpNasskGoFigXygi8KQ9FZ7nGXCt6NWuumFYFiULgAvEVJaN+51fkeSyQ6CJYlr1tsMfF2rmeXCWiz3e1DvocZKTlzKnLeTt2GiVYUJBnZqytTJCT4G7g2VeZ0JcbMrOZFQvvtVd9w+6v6PakzpZVHzqgkhMTIyxwuBu2tVxSaDqPOdJXjTvq2AA01+qbcpkNmnRxHg1mtKCe/TjbOqI4GU6Uq+Wa4Efo20jypJIJQrLYSFzH8L263zHmErVqFvp/YTrLK9BiGXP2qMklAX1XR34m5m1KHDgc3q3UyqCivDwEViuofEEtisiEbBikWMjdL8QeXtD6QBl3AxbK6jNgUJJzFhPjYRgxUiLo513Qo3u93QC/hOTzBFNg+37T4G9/1eU6JDntqFd7P9rVG0XPPyEht0VRLiGSX+74ORqhoWK4H5kxSJmedsyGEJ7iA7txIQrg7QVIGvRiw/GonPXDIRj9XXGS9Q1eg5Z305HdedvWut1DzwwB+GceWN1jExlq1KVJUmDW6F9jwwiuicUOcvysvR0VZh5NQR7T8t8tG+mjZTe9cEuuDw+AN7G+ckQ1amYFpdL8S9J1bQ3OG0r/ZTh1+r+Th5ncdtWOp2sDd4SKCpZVMrc0bZkxfW7DXCJlagJVnmQqbG9d3yot/wMme3ISMbAdnZjFW1qPXFzNWezH0rFC+xnLxg0iCBcAt/CTL7R21TVQWZ8RoI/MrBJcjfowY5tTM7W1lxmvQbmb+pXGE5odpJ90sY9F4D+PUQa862prM5N1hGygUrmeACuEKtDWKTH8RRnMRpmBr8f1rMpWbEJZgl9UumlXdlOPKVK8hQwGvYZkjm9nmanCkGuEi660f9HFpwbrVck7vATdK5Ah0pdBvJjB3zubuUhR3UN7X8K5nmqyot1/5Z3sv/tneo4bh9XptzLFw1exqcZ4Vpn+8ErRxv/0P5OPPxhwWFhLMEfqlNQ3bifEtuLTsmwkL+13ffSzL8pij/cYvvWcU8TeNIgSujaVsnPhmhXf9ttmnvFlNOX4v92ta8LuObWjtC2zFNpdvXP74u677FmLmlvPutq/96LDfDU4qbndiO+qXfIvvK37X6hfbZhXfv5v6xYNB4L/p1xaWot/x3L+Smf/BH04muRFcNPW+SeTk70Zfry0Rr/Nzj7/68kDF78aXxH0+BO8PZ7/le7/tuLvzbLvbHHZ/keIbvxuatBw67xueUP6NU29+O/hiTf5dlnpP+2t1+HfDy//NSshLg4gcegmcnwZVMS9UPTm3qpXx9Hjh2GG7xUfH7ukevf7xCvS7FPGgQIjSNwoxiOEFdXYBjdXin5O310c79RZH/v29n+LrCtUcv2uL2GH95HRMS3xUYJNYZ1A5v2wNFE9Z/53IhVb8kgM/wYRho2L2ehX6CFPV0Lx8ke/jc4SG1eT92arIb/tyYFDS7GiwMWimJbZRQR8WhQIozdXDcZU6HUsYcsD1Csd+SI+dDHtP8E/9fa8szMvsWkbvfDlZu9DedP12iZDD/FN/C5YFis34B/70Dyxck4jfKKzmKMhbeKGcXpCSyD/wF/+LHfmwpmosjjsI53j0h3dtvPOksPHkwmdM7I7BlgOZrejID+HZG0M+XLLR0dUt6l24ynHjNU4MkKQaJwbQGTvvrqe58HzufIE9r9wweWhhtBy65fhtmr669bMHFux43HidyxcyeeOkjyUL1zvuFGvzI4kXCe4zDxes10Bu75bhSaqOn+4b+MKMsTtm/w3OhYsmO9KW88TMoccpl/QrcsyDc8ETi9eMtvJ05s4TzK6qhSsvP8C5oIjo+J7n6aPdCdj1yDULn3iaD+eC5Zv5BF9YWubDueAJjvkEX7iLNR/OXwia/R/B+D8qGNUtTUV4y7LQyVYbY/5JmjaGId7ccMcwFQci9SC5s2n8nU6fWNmxakrOgz22cRRLD7NuMu5kGd2MXkAuWFgalPi7JlyHBusSlB2zq/mbu6xQ1qm9acZwl429mF0ROKTNdv8MKEY11odn91lsMRGXCOqLh2lIxrtgKNkvg929MOn9NvNQ8nq3BRYx3P7Q2E7J+zTMY7P5ao5vVXeMudKIhESM5jimJx83QaY81bxT7z5RRQskdHQtE681+rArzodDINtova708LMxL3loU0apmS0oB+lhdi2sFZJn+d4Uv3sDLjYei9uFCnGJiHdlyiecarSMw+XIwD1lPsBkttTCGD0B+DYxxIb3VNI0zYlDpxAc7yfmmrvoZYKKZPow7PMdce59G92mfQlqTeHmSYSl3Ax+FsFJ8I0rCHGpdCk/ECMko1uLJBvVrS9NuMbou50ksyC/Nsjz+bXOuHVym2xEvQXg5iX8oKnSgNO6tE9if3XXVWQcBDbU9k/LZ1uVu2zopuANV9Tb3cjozto9459Ukw/RVGLQcyQxh0VlCLykiaBGkCF0Nt9TGPUcmA055/4LhdLiK5Sv36NnFiuAndiI+Lc2RZmMlXFctUjyqVkJ6RiQhQLHPI37Hqc4waX1C5RmOoNAcQLqqdPpf198b81ip2sX+qryMut0X9b+UJDLyYXPIu+AafDEXeLdlivp9p+kDeTxpCD7Z+knwT7tjI3c1miyGJK1N9rrAyztZC6kLNHnNUwUwuoQlSptdTVfjTWEPzBJ1wYWKfVRfQs6Imt7L25qGjBd2MZsUOXbmOFVeXSbMxnGHQ0yrBBdJfZ7R6ORGrTg0UJ9toLVBta0054BfNrkAGJRDBjPEhlZApgIPOk8vXppLEF5+LjybIjL6BgWLV2L9YDIsDpjgBifSheRpTUC2ROZ5oz1C0uuh9VnyQ1QSaCOm2XK7mbkp0kNxoXtyUN7lM4ObRYVDK1C0TFerwNKg25VzYY+0BvT1O+JoXNpMGlMpZNjWWUP3sl2w9h0KiaCrYvVzgJxB408OoF4kKikzGWJDns+ca//QhuX/O+xzQi/CT1piayiYbL8maRSn1/Yx4d81dM/9YbYhOxAkrMG7qcUNU79ys4d4LeUFJ52tY2XgJeJOxB9aU7bFkbzJB/Nh2mxamFespLIZmD9ILIDD+silMChFuDKsSouJwH9lwPxXPKh3IWXwvK52Gls79oxEsWe5hnKAPnlR4FALhJvwXDQ+mfQ6heWdlKOr7na2dU10uDy0hP9das4TWNGK+6kFDeG/soDrOGrRLqSeC1OtNtOncPq8sx66F/cCFi4zWT3cTWfvPZWKBsQ4lQAzzx2OM6dpASIWKFelVHXN/zC3e3j04RnEN4niPabEvwgChrVTWnGBX76Ckcguh0xIvJXkkx/5cYeRs+xSdZ4Sbzyom01JM5KlDMYPdCvB9yiBTRcFNFU9itxWv7H1f+JAf/EgH8E43+XYCzNjhobaO8d43LG1vw6l3Z9hoh3theUT7mzsHTITkkcyBHSKfwz/M/wP8P/DP8z/M/wP8P/DP8z/M/wP8P/zw2fu4fAfw2swwEC2PMQkq65YL7HP4Pe5F1QEXSc5Boqb4cCHFBvljyR+IvbBauPiWaGfbrb1KBXVV6dVLfubpS4wxogOdrE2AFfwM+EFG3lMwb2sNwhs2/R828HyF3/udH705XP/M554Wth8P57Ry2W7vjhTP8N6H9fLl0eecUc14yBzb8F4O5/Xg5ge03nIDr68g/zDXXM9bVlfrommt/wrt4hXb6igLQCjwkY+QECnf8EzP72jnbN7B/nm5nru2//+XbpA8d78/nv11D+9+tSqmf4qCy30vjFPQcCHckCmwYTTeePkvjP2xR2iq2M/une6/9CY+nmn++9/k9CbbH7+XqFX2B8Q068fPz5kjS9SOqFNGkksyaNfzYqLXysIjiIhHHGIDAZmIql+osVfrhE4gWEUNSEgZqdSruZd2GMvx/A5F7BhVm0+8lpayg8EW8WDA0/pTV+BsR2pWUyyj2DNKorzywjKBMqkmSjZk/NlxLXCtFKWsZYY9A4/Wqu2czTzhIDAjWdGNZu/WmpMCl2hOuEiEGDVMUjZt5kjeoA6/vqgkCH0q0zuaV4hJ8sKdacwX9xyiCBxKGnZbLaCiIDab1npF0QyD7ZLBMv59jyTHI8VGy0p5QWRqmavK1XkU2nnDhHptzzVCkyjwSz30uTxsth6OF1mvbldZ1Y8/Fq4TQEK/Re3l1Phf2ewl2JVMaLu7juieONXy7aVox71lLaPGh5i6oa3owDc6itkdqZhthMFxAaZjYVxWjNhhSc2+nDeLs6z+stcSKp5PDG6NgHrLoEZXiYi4g4leYF6Wf5wsMJbVWxD/ABe8Bd2yiaEnGp/Be/lM+M3fHewAjV7cMEl/ermglnOK3LlG2oo008ib7gVWx4OI6rZuZBiP+AzZhQYmFX0jfSNXSzGoilngqqm5Trg9I5mYqGIyc2enzeED0jUduLe3io5C8C0FMT7PGgI4bbQkmEmQ/YfEBLAaTetZhawiXwBmgbWXlJV3b4di2goQh241mD9T1Gbqap4Y3YED9KbVpTZLvetpeaYnFc/KpNoAsCWon72UgR09DG9Q715LOx6aZLdweZBcy9zqXdVSP5nfutGSWMtKmhOwlba5lHDjgrlJxy5FS9jzphb3iBCe6O8mcpQijEse42YaTTwtLqzPfMhgUchqoMYzapzDyxuxES+zLdA+ElC9o94B82gz1zNLd6YM8T05VVFlKt5jiudE2qV1KAHPh5hg87pxWebCvdGi9tMxuwrT7fmLxOs60jrmNJHoxw+dmzTrpq2L4uevnORv1NR40uUp70sIbl9JIC07+cQCZCItojEpuGTbHHGnGmLgF+w+aTHHHY4/O4s0Iv7NQvhHtpATUxNfg0aWm7DTdNlRD1z2jp/bZJBCWmb3Z1If+6AV88KKyTzsbkhidfktC5V3BiCBvvS9ImrgtcqkrYRjjRHe7xoFLNEfpZ4PNxkF0roRMIkZiqmgTTsrdjER2zm6gGpzH/qEw8seu1yq7G4s+TBc8XqqstEztMX/F0bctLUfYmK5TztmihWO7LN5grxNt7eq5ROkeYM42elvZ7ZnHYmv5kC/KdL3fSpTdUX4Y/KKEwSjCbXD4FV5qW72F3vcCExVusk3sC0QKClDsDSSgxkT6iSGxPtN+Iaxj7yZLdESI3JN26w8Vr8YQqnVai/Y2HARE9ObMXlobaopgHiVnqWVVjmUKs+PQZpVi/hkC8HPPDanDp9KBxVWno4HVPo7ZtISMW/ndlg93NsO5CbZtUwmQzMZRJ5gmy3NQ+vTnDN6w/zuxHJy8Crpsqa31bYHiAfBcKHx1m1RlXntin78+j5/iyXmwLS81sICr+/V3zyHrcIvrs3RIvS025+ipLINePVXT2mm9RI2eJ/VtTpaly8BYWNYGHyJMtXlee7Y4RoSSIEtzdLHz7QU0RZY36K7zQ+JRLEnqJoQn0bWdifRoCzwqB2L2LjElcDoM0juVOJFcdfvok4XpBOjjId6fPeP7UfiwshHi//ca7XAxl/AnU5bO5HCJUl3If7RsIztupazhIX0rQz+swmdQ7QbmXZtdbe12odfKx5iuCeIX3PyGRPupq8CpcuzF91Tjz/WrGncBdePSYhOCjyNY4MsxAWB1JJHrpC5+JcAkfeYRC45brdgZ7cjHo5FqsKkspNOdZ56g11h2qf+LeXefVTSYoCy6bVsCooZIIHuLmE/WajvgLl2gI4yUqhGbYHiJ1E2ZtWSo3IFaIf3hnldAVGHa6E09IaGvoj83a+XbHw88iV1OtjYzUF1WPIRkEGCKz4kiSBFw/A8O/eAY+M3uUENbnSQ0/lA8jjOCcHM31OBZ0RgbmH1BZJQ+dnSOwMh8/2IgN25wO6+DU9e+tCil/CGObtyuD0SS94LXQh1v9xrQZy4Di6Qri8ajJJ0tEhMHvQm/ic82URhCa/VTMafrwy9VZPd366LaZliVbDgvc1MYXvN+Vy+TyTAMGPi1P8H8F3aVwPxaXkfU1CoBEJLFbSL5YC3jHbPwjg0RSbBDixZhHabMz/hyJ1mc6bdY2Hpyarp0qyTBgrR+kpwRKMnIktfsYb5ivsh5XlfmlvVMT3kRt40gtE9wc4W4R9FfgB8Z7a/rdMCR/+1vvLXxWfIWGBXHsrMcrWAllxV9/e0du1Swf21Iy/MFUYmkdtnRCqWYQzOWqZENyh3x9+04flBSt+/T+xJjt17P047bcSdvVACHT6ksJxxM9Spq8Y4QoY4daq8m6eJ9Bgjt2Nv+asBpFK0JXGUoNb9ZoGsUUaawZbiQZw7gnp52zqyunyOsxJKrZ4ZjlNeOawwS1M6+CpJMXK+MqC87yIsycVpULjTRWeeeu0B5sRu/JSfCeclYqcZcjoZVm0uW38xoOO33VzlVBdJequERe29bXKssu2Vtu0z8gjQ6Hfy68t+ShtDnd1VgPS5ux/uBc32wIm70GOv1KeRseZ4VSsYALR4mJ9d0Psx8wKLk2+FQ1+pX6raXitd6eqgEez7CKGLI44Hkd3//y90jb5Jj+dZ3MCMVcn3hCSXv017IkxOrRoE2zTjfNsU0BUgCs76HDW2xLC6qdLMxHKz5fIwrJEtXZPeZ/nV2hk/qG2ewBFl3RbaeuRGCrsMdNTftdCQ+asTLNXYDp8N1GTeRUyYN3bWOUMb57z5SDrNgRI/3CNa0cCSu3rqDBzWXOPGj6NiYioEsA9Ggh7kwB92noUHZsPqSYRC0KGel0C4/MWu2Mo0z2Y/XkFMoaIokPVl7pvmszFEAIQmw50iGBCvDFdW4dScG/w4Q/dd7oYD1nlUyVFFiI9xdxwbOjV4xfNuQ+rtA+taHBgFA0i1jRLgtG1z2Z9fMUPJoC5A7aLKqztHwKB9UlvtRgVa1dcY6Cn02c7dlo7/qkoGZzPh0mXGappi7HRBp/PK6BXeQuVnzSrmStYcxqEDoGXEgsDw2goaQjXGmxSGYsnBlJYhFLptugs233yWKLDmtJBT4eJGest1dPbrrwsjSVqmaFehLixzJ5lt8l4m3kScpIm7NGST69s2NI5MciZk3mmm0vAnKrxwsEJMCWFyUnCgXVWExIuUe4cCV7qHpcahY3GQHD8XTjsfCWrmryrrZ0DjhdWx/LocMe7c16D92o0FyrcIhkgI5NwMwwmdX1uM9H3SJnO5AI2QQk5N3ULAaNGPlkSu1xGux8Hl65pC1Vwsfs0sDfQR1X771fb9rkQ5I8Vnf86Vj0pr/Ei5fFp+uUeCPyfHD5gdhgAb8zqHJGtfbmoU56WM/0+c/Rb6hiyAgGt2oxgP7ugx/BAjDBwLyHgkw+eITWgK0Ru3LMIkZTcK+eEvxzVD+S6FQUYhivvM1md7f+UZO4gPzrQkdgDyytUJfs1D0A7EE4Z5AIuSEp3leKacScZbBDM5xU0TQ1tO/qZroUCwbS8IIbPVl7rGkKrYqz1gNSbORjDGVjQKvvbOiP9cONh/o2LVfgRTVm3QewsAcuauAxlhWiLXkudJIT5r/rz1ZctG4bM3h2CqWy/WUrzRkEUhAFmFqrZ4KDbO9iSNfqPhlh2fkHH1CMSqqQUp7ifD4IQhpX4JW3km10T1bFCh8iiwGe1zrxLNloptDu7f7k5oz7aMBImkYhBQPlDECJ7AHer0EQ5z0oIvjAGXwkvcgRJEutKBO9dPzAnnWU9WV7Gn3dytcoxDEOG1VSSBEPNzzDHVbv21JR8N6yA6dQh8VIigYhRIZbLn542388tKrxs+r7I0T510lMZK1NJMnfvPSuIx03FkVNfw8Vi1tlDLdMGe5qXyFtjfK6TAvF9Wh+7KmiDcyUtGlabrsoiTTX+/TYG5rjQmX5mFuq1L6aKgZdr5/JVLr4gY4bidHfG2orDki1U/dTV2AAFYw4J/y5dDiX/skMHtZuSQ5GMoKNq2hmVZrAIV1gPdBGXV/tvMOedbHRQqZTFmmE7Xa0USwVHqm2BgRijXR1BiVu7KnB9X946r2ph+egMQk11yXKsO4P1NSqKqEf3rpQ5qQ+Vx+IvMLpJMGTxtmY7rVHQOh3sfCIfuXbEPXjobzIAWNm+oKGG2d3F8x2tyUYdceA92W+l4hiHmSlp+RSd1ZN7uTvrHDzVImvCK5TIzE4CbdMwFnY4YBZAzdw+XTT7X39r0rJV8PiK4j621+m7v9kgM1QYyxZ8zlUpRmPv9CLPBH4rDqlAUPKS6Iz88CzH0+qq8sp9EB7+ZF96srCYU3Bmi6RqvElVZ9T66CeIthIrbLmhAz2MWh1nIcxB8w91dS5qY9aeli9+bFqmZCgIWCQu4SQshhtFvP5vieFJ4HD7fdOozD/qE6E9+/LlEX63pjBoB7kXBfaLasp50S2kImI6J2xtNSfehmyblmcCxbmY2Yxuszhi1PS56dcvbdYS3bNmnWVdhgPTvQUgPOmkGQzkqKqgvL9ZLsbiwFYRIS6ZZlZ+lr98oIotPSk6ioxQDNIvHZXVECWef/Guj0h2Bw01KcuMQenavN5YqKPuqV95CipZPARB9MPTqaYM4LMOcz+nCpuYtsr3CJR+4x+2yV+Za29UO4UtEpNohYpDd4ENFaKB+8eKpCeVJT6vAQ5vRmxz/xDkQO2Ru9S7GEFi9i505soF8nDfcEZAdw9wfUzuES8xvDQrGkse9TsQN4EbtE6g9dBicKn6rX6ZG3NT0xdH4dxV7wvYL8q8OFM2nIdtFreWwA4o2McPwxDMEVnhJlAYiZcka0PsD12gRHMy+nO4YOYK+GNcV9eUjf0DtLoZmkD3pgcWOc5hEvca+65jhCeSImDmR84A1MDz/QLV+Taxq7Srpo6VPU4lGelg/31gfgE90Ttp+SnnQ9aIRHEjyrL7jqRDbJuP1IlIr0juF2eo4pztxSZMNTrTVN7YO2h26Ed3viw7apSqhJmgxbIU1otmo9g4oyKMQRclvEX/9K7MmMFZifOMmgqPcRPN2BXq0WwxWp3XDfG41ty/KQYpSDyMTCGUVnHbKnMx2VOtUB6U54VWr9TVRWvPY/f+Dpou0YiohmTE4dBtn7AzQLcuk+xzdgmz/itaehuUzRORGjPRGxllzla/nsFYqfi0F1Ps1s4M2zBIRYH1P9ATlyFJmQBZmBwaoS5BJhpf5YSzNZVGw4l+ZQtWfpz4cF1fJlYuXa59s8vDHObO/rRj1q4hOH9d8VIXnTyD192+vbm8+9tXKrx7KeKi4DwGkNgaLVzQeXMPeGqR8J6K69c/ekuyy1q/h14JCfg35dpRqGuKcaZ9+Y3cSOvr1XXuLz051swcZAPAtRAefHaDiSXgdx59kCSeGhNAVlyzMnsh/ejXZx7A26HNYr5zLugAhs6cM0xWvi54M+vSvvLQ31mdohFKOAKK9YlyN/aqcUW4P35e+ueLflWrqf/H1BLAwQUAAIACAAWri1Kss1wIU0AAABqAAAAGwAAAHVuaXZlcnNhbC91bml2ZXJzYWwucG5nLnhtbLOxr8jNUShLLSrOzM+zVTLUM1Cyt+PlsikoSi3LTC1XqACKAQUhQEmh0lbJxAjBLc9MKcmwVTI3MkeIZaRmpmeU2CqZmpjCBfWBRgIAUEsBAgAAFAACAAgARJRXRyO0Tvv7AgAAsAgAABQAAAAAAAAAAQAAAAAAAAAAAHVuaXZlcnNhbC9wbGF5ZXIueG1sUEsBAgAAFAACAAgAFq4tSgjD8Sf0QwAAXXgAABcAAAAAAAAAAAAAAAAALQMAAHVuaXZlcnNhbC91bml2ZXJzYWwucG5nUEsBAgAAFAACAAgAFq4tSrLNcCFNAAAAagAAABsAAAAAAAAAAQAAAAAAVkcAAHVuaXZlcnNhbC91bml2ZXJzYWwucG5nLnhtbFBLBQYAAAAAAwADANAAAADcRwAAAAA="/>
  <p:tag name="ISPRING_PRESENTATION_TITLE" val="台灯"/>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10461</TotalTime>
  <Words>3929</Words>
  <Application>Microsoft Office PowerPoint</Application>
  <PresentationFormat>宽屏</PresentationFormat>
  <Paragraphs>497</Paragraphs>
  <Slides>38</Slides>
  <Notes>38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AdvP1491</vt:lpstr>
      <vt:lpstr>华文行楷</vt:lpstr>
      <vt:lpstr>楷体</vt:lpstr>
      <vt:lpstr>隶书</vt:lpstr>
      <vt:lpstr>宋体</vt:lpstr>
      <vt:lpstr>微软雅黑</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zhai1349542952</cp:lastModifiedBy>
  <cp:revision>412</cp:revision>
  <dcterms:created xsi:type="dcterms:W3CDTF">2017-03-02T11:20:43Z</dcterms:created>
  <dcterms:modified xsi:type="dcterms:W3CDTF">2023-03-16T07:05:29Z</dcterms:modified>
</cp:coreProperties>
</file>